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2" r:id="rId6"/>
    <p:sldId id="263" r:id="rId7"/>
    <p:sldId id="265" r:id="rId8"/>
    <p:sldId id="257" r:id="rId9"/>
    <p:sldId id="266" r:id="rId10"/>
    <p:sldId id="267" r:id="rId11"/>
    <p:sldId id="268" r:id="rId12"/>
    <p:sldId id="269"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106" d="100"/>
          <a:sy n="106" d="100"/>
        </p:scale>
        <p:origin x="18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2F450-9DD8-4960-8526-256DB01CFC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B113C6-C2CD-447A-9ED4-D94530F138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AD928ED-8CDF-4BC4-8486-199E3D163655}"/>
              </a:ext>
            </a:extLst>
          </p:cNvPr>
          <p:cNvSpPr>
            <a:spLocks noGrp="1"/>
          </p:cNvSpPr>
          <p:nvPr>
            <p:ph type="dt" sz="half" idx="10"/>
          </p:nvPr>
        </p:nvSpPr>
        <p:spPr/>
        <p:txBody>
          <a:bodyPr/>
          <a:lstStyle/>
          <a:p>
            <a:fld id="{2D189C86-3C5B-4B2E-95E1-ADB36CA1E99D}" type="datetimeFigureOut">
              <a:rPr lang="en-US" smtClean="0"/>
              <a:t>12/20/2023</a:t>
            </a:fld>
            <a:endParaRPr lang="en-US"/>
          </a:p>
        </p:txBody>
      </p:sp>
      <p:sp>
        <p:nvSpPr>
          <p:cNvPr id="5" name="Footer Placeholder 4">
            <a:extLst>
              <a:ext uri="{FF2B5EF4-FFF2-40B4-BE49-F238E27FC236}">
                <a16:creationId xmlns:a16="http://schemas.microsoft.com/office/drawing/2014/main" id="{A89EEFDF-C172-4A33-8284-BD797A1AC9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ACB643-10EE-4CBB-8246-8E93F189E6A9}"/>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3819133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C839A-ADB3-4A03-803B-3C92D63660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9FC42F-2E81-4CAB-99B6-7AB70F28C3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CF66C-08CD-44FF-B271-CCF2F4902250}"/>
              </a:ext>
            </a:extLst>
          </p:cNvPr>
          <p:cNvSpPr>
            <a:spLocks noGrp="1"/>
          </p:cNvSpPr>
          <p:nvPr>
            <p:ph type="dt" sz="half" idx="10"/>
          </p:nvPr>
        </p:nvSpPr>
        <p:spPr/>
        <p:txBody>
          <a:bodyPr/>
          <a:lstStyle/>
          <a:p>
            <a:fld id="{2D189C86-3C5B-4B2E-95E1-ADB36CA1E99D}" type="datetimeFigureOut">
              <a:rPr lang="en-US" smtClean="0"/>
              <a:t>12/20/2023</a:t>
            </a:fld>
            <a:endParaRPr lang="en-US"/>
          </a:p>
        </p:txBody>
      </p:sp>
      <p:sp>
        <p:nvSpPr>
          <p:cNvPr id="5" name="Footer Placeholder 4">
            <a:extLst>
              <a:ext uri="{FF2B5EF4-FFF2-40B4-BE49-F238E27FC236}">
                <a16:creationId xmlns:a16="http://schemas.microsoft.com/office/drawing/2014/main" id="{53EB4A45-9D2E-4F41-8081-210548054C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5C96B0-9C2F-4C9F-90A2-A8EC7F220AD3}"/>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2027287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8B7351-7418-4C5A-8404-BF74B211AB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9E57DA9-64B4-493F-8BA4-ED9B5DB7A2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EA575C-EF1B-49DB-BE5F-8C36C601C2E9}"/>
              </a:ext>
            </a:extLst>
          </p:cNvPr>
          <p:cNvSpPr>
            <a:spLocks noGrp="1"/>
          </p:cNvSpPr>
          <p:nvPr>
            <p:ph type="dt" sz="half" idx="10"/>
          </p:nvPr>
        </p:nvSpPr>
        <p:spPr/>
        <p:txBody>
          <a:bodyPr/>
          <a:lstStyle/>
          <a:p>
            <a:fld id="{2D189C86-3C5B-4B2E-95E1-ADB36CA1E99D}" type="datetimeFigureOut">
              <a:rPr lang="en-US" smtClean="0"/>
              <a:t>12/20/2023</a:t>
            </a:fld>
            <a:endParaRPr lang="en-US"/>
          </a:p>
        </p:txBody>
      </p:sp>
      <p:sp>
        <p:nvSpPr>
          <p:cNvPr id="5" name="Footer Placeholder 4">
            <a:extLst>
              <a:ext uri="{FF2B5EF4-FFF2-40B4-BE49-F238E27FC236}">
                <a16:creationId xmlns:a16="http://schemas.microsoft.com/office/drawing/2014/main" id="{2F51316E-DAB7-4749-9382-23B9E765CF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078060-CB8B-4A4C-861D-E6B26A5854D7}"/>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2466789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14891-6D7F-4955-A824-420AC12B65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A776C3-4675-4124-A35B-3E5AF1A46B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CE0573-3605-4DF8-AE4A-74358B7032E1}"/>
              </a:ext>
            </a:extLst>
          </p:cNvPr>
          <p:cNvSpPr>
            <a:spLocks noGrp="1"/>
          </p:cNvSpPr>
          <p:nvPr>
            <p:ph type="dt" sz="half" idx="10"/>
          </p:nvPr>
        </p:nvSpPr>
        <p:spPr/>
        <p:txBody>
          <a:bodyPr/>
          <a:lstStyle/>
          <a:p>
            <a:fld id="{2D189C86-3C5B-4B2E-95E1-ADB36CA1E99D}" type="datetimeFigureOut">
              <a:rPr lang="en-US" smtClean="0"/>
              <a:t>12/20/2023</a:t>
            </a:fld>
            <a:endParaRPr lang="en-US"/>
          </a:p>
        </p:txBody>
      </p:sp>
      <p:sp>
        <p:nvSpPr>
          <p:cNvPr id="5" name="Footer Placeholder 4">
            <a:extLst>
              <a:ext uri="{FF2B5EF4-FFF2-40B4-BE49-F238E27FC236}">
                <a16:creationId xmlns:a16="http://schemas.microsoft.com/office/drawing/2014/main" id="{DD49458B-B8DA-41C2-957C-F6D209F087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6454FE-F3E1-4F6C-9A52-5C3C09CE988F}"/>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4071624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C52D3-3089-420F-B61B-DE9F7D118F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42287C2-2B1F-438A-89D4-E0A72206D7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9965E5-856E-4735-B4AB-632E93E8FC77}"/>
              </a:ext>
            </a:extLst>
          </p:cNvPr>
          <p:cNvSpPr>
            <a:spLocks noGrp="1"/>
          </p:cNvSpPr>
          <p:nvPr>
            <p:ph type="dt" sz="half" idx="10"/>
          </p:nvPr>
        </p:nvSpPr>
        <p:spPr/>
        <p:txBody>
          <a:bodyPr/>
          <a:lstStyle/>
          <a:p>
            <a:fld id="{2D189C86-3C5B-4B2E-95E1-ADB36CA1E99D}" type="datetimeFigureOut">
              <a:rPr lang="en-US" smtClean="0"/>
              <a:t>12/20/2023</a:t>
            </a:fld>
            <a:endParaRPr lang="en-US"/>
          </a:p>
        </p:txBody>
      </p:sp>
      <p:sp>
        <p:nvSpPr>
          <p:cNvPr id="5" name="Footer Placeholder 4">
            <a:extLst>
              <a:ext uri="{FF2B5EF4-FFF2-40B4-BE49-F238E27FC236}">
                <a16:creationId xmlns:a16="http://schemas.microsoft.com/office/drawing/2014/main" id="{C3667A01-23E7-4D5B-B0F5-ADDE6DBD99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EAAA5C-A40B-418B-A197-BA77B64E1600}"/>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3334799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1F2FC-FDB5-4A7C-A254-18CFEFC010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CC397D-58A3-4864-9E32-98530B0ADD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42B44D-73BC-4730-BC26-68E4B56F0B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E03C494-3262-4A71-85F8-F4473F323891}"/>
              </a:ext>
            </a:extLst>
          </p:cNvPr>
          <p:cNvSpPr>
            <a:spLocks noGrp="1"/>
          </p:cNvSpPr>
          <p:nvPr>
            <p:ph type="dt" sz="half" idx="10"/>
          </p:nvPr>
        </p:nvSpPr>
        <p:spPr/>
        <p:txBody>
          <a:bodyPr/>
          <a:lstStyle/>
          <a:p>
            <a:fld id="{2D189C86-3C5B-4B2E-95E1-ADB36CA1E99D}" type="datetimeFigureOut">
              <a:rPr lang="en-US" smtClean="0"/>
              <a:t>12/20/2023</a:t>
            </a:fld>
            <a:endParaRPr lang="en-US"/>
          </a:p>
        </p:txBody>
      </p:sp>
      <p:sp>
        <p:nvSpPr>
          <p:cNvPr id="6" name="Footer Placeholder 5">
            <a:extLst>
              <a:ext uri="{FF2B5EF4-FFF2-40B4-BE49-F238E27FC236}">
                <a16:creationId xmlns:a16="http://schemas.microsoft.com/office/drawing/2014/main" id="{0C6D2F25-5817-4E24-B4FC-AC72B089B0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FD5B44-822C-41A5-B6BD-8728BBF5253D}"/>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2076746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7B27B-0C44-454C-90CB-6DECC19F798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5063157-42F5-490D-A149-F77AF9C14E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EC293F-0FF7-4642-9194-8E24DC9154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768108-749D-4832-A173-46DDA9318A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A282A22-064C-400F-ADBE-45FB7F91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99E10-C77D-4AB0-80E1-ABA82B9D9122}"/>
              </a:ext>
            </a:extLst>
          </p:cNvPr>
          <p:cNvSpPr>
            <a:spLocks noGrp="1"/>
          </p:cNvSpPr>
          <p:nvPr>
            <p:ph type="dt" sz="half" idx="10"/>
          </p:nvPr>
        </p:nvSpPr>
        <p:spPr/>
        <p:txBody>
          <a:bodyPr/>
          <a:lstStyle/>
          <a:p>
            <a:fld id="{2D189C86-3C5B-4B2E-95E1-ADB36CA1E99D}" type="datetimeFigureOut">
              <a:rPr lang="en-US" smtClean="0"/>
              <a:t>12/20/2023</a:t>
            </a:fld>
            <a:endParaRPr lang="en-US"/>
          </a:p>
        </p:txBody>
      </p:sp>
      <p:sp>
        <p:nvSpPr>
          <p:cNvPr id="8" name="Footer Placeholder 7">
            <a:extLst>
              <a:ext uri="{FF2B5EF4-FFF2-40B4-BE49-F238E27FC236}">
                <a16:creationId xmlns:a16="http://schemas.microsoft.com/office/drawing/2014/main" id="{7ADCBC45-B580-42A8-8BC1-90975C87B4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945C0E-07D8-438D-89A4-63BA6948557F}"/>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987927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33980-21D7-43D8-911D-294EADD5110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6AB579-EC77-4C17-A232-5B314AAC2B21}"/>
              </a:ext>
            </a:extLst>
          </p:cNvPr>
          <p:cNvSpPr>
            <a:spLocks noGrp="1"/>
          </p:cNvSpPr>
          <p:nvPr>
            <p:ph type="dt" sz="half" idx="10"/>
          </p:nvPr>
        </p:nvSpPr>
        <p:spPr/>
        <p:txBody>
          <a:bodyPr/>
          <a:lstStyle/>
          <a:p>
            <a:fld id="{2D189C86-3C5B-4B2E-95E1-ADB36CA1E99D}" type="datetimeFigureOut">
              <a:rPr lang="en-US" smtClean="0"/>
              <a:t>12/20/2023</a:t>
            </a:fld>
            <a:endParaRPr lang="en-US"/>
          </a:p>
        </p:txBody>
      </p:sp>
      <p:sp>
        <p:nvSpPr>
          <p:cNvPr id="4" name="Footer Placeholder 3">
            <a:extLst>
              <a:ext uri="{FF2B5EF4-FFF2-40B4-BE49-F238E27FC236}">
                <a16:creationId xmlns:a16="http://schemas.microsoft.com/office/drawing/2014/main" id="{4D00A719-89B6-44CD-A425-02BB7D69F44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692474-D945-40A7-87F3-CB029D89ECB8}"/>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1124885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EB48FD-6671-41B1-A9B1-99A2ED2D3BD0}"/>
              </a:ext>
            </a:extLst>
          </p:cNvPr>
          <p:cNvSpPr>
            <a:spLocks noGrp="1"/>
          </p:cNvSpPr>
          <p:nvPr>
            <p:ph type="dt" sz="half" idx="10"/>
          </p:nvPr>
        </p:nvSpPr>
        <p:spPr/>
        <p:txBody>
          <a:bodyPr/>
          <a:lstStyle/>
          <a:p>
            <a:fld id="{2D189C86-3C5B-4B2E-95E1-ADB36CA1E99D}" type="datetimeFigureOut">
              <a:rPr lang="en-US" smtClean="0"/>
              <a:t>12/20/2023</a:t>
            </a:fld>
            <a:endParaRPr lang="en-US"/>
          </a:p>
        </p:txBody>
      </p:sp>
      <p:sp>
        <p:nvSpPr>
          <p:cNvPr id="3" name="Footer Placeholder 2">
            <a:extLst>
              <a:ext uri="{FF2B5EF4-FFF2-40B4-BE49-F238E27FC236}">
                <a16:creationId xmlns:a16="http://schemas.microsoft.com/office/drawing/2014/main" id="{A013C4BE-2AF8-48F0-AAE8-9C2F2AAE94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F2D311A-A63B-46EA-9BC7-07D5066FB99F}"/>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4211945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DCD08-437F-4693-BDD6-A6B3F96843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ACA742C-EC15-4950-9888-5AB0D5987B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23A5B4-5DDE-459E-98DE-7D25D68037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B5ED6B-B2F7-44C6-B51D-EFC1058F6521}"/>
              </a:ext>
            </a:extLst>
          </p:cNvPr>
          <p:cNvSpPr>
            <a:spLocks noGrp="1"/>
          </p:cNvSpPr>
          <p:nvPr>
            <p:ph type="dt" sz="half" idx="10"/>
          </p:nvPr>
        </p:nvSpPr>
        <p:spPr/>
        <p:txBody>
          <a:bodyPr/>
          <a:lstStyle/>
          <a:p>
            <a:fld id="{2D189C86-3C5B-4B2E-95E1-ADB36CA1E99D}" type="datetimeFigureOut">
              <a:rPr lang="en-US" smtClean="0"/>
              <a:t>12/20/2023</a:t>
            </a:fld>
            <a:endParaRPr lang="en-US"/>
          </a:p>
        </p:txBody>
      </p:sp>
      <p:sp>
        <p:nvSpPr>
          <p:cNvPr id="6" name="Footer Placeholder 5">
            <a:extLst>
              <a:ext uri="{FF2B5EF4-FFF2-40B4-BE49-F238E27FC236}">
                <a16:creationId xmlns:a16="http://schemas.microsoft.com/office/drawing/2014/main" id="{EC5FCE11-46C7-469C-9B2A-B53981207F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6944BE-7072-4A61-9287-6AE29CFF7D0D}"/>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4263860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426CC-51F0-43CE-8D3A-193A729687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56F1870-2C89-4999-ABFC-F273F29618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9E43253-5C4A-4CE8-8BB7-53C1E00EBB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7E6CB3-0A7E-4EDC-A460-6A7A5F88D59B}"/>
              </a:ext>
            </a:extLst>
          </p:cNvPr>
          <p:cNvSpPr>
            <a:spLocks noGrp="1"/>
          </p:cNvSpPr>
          <p:nvPr>
            <p:ph type="dt" sz="half" idx="10"/>
          </p:nvPr>
        </p:nvSpPr>
        <p:spPr/>
        <p:txBody>
          <a:bodyPr/>
          <a:lstStyle/>
          <a:p>
            <a:fld id="{2D189C86-3C5B-4B2E-95E1-ADB36CA1E99D}" type="datetimeFigureOut">
              <a:rPr lang="en-US" smtClean="0"/>
              <a:t>12/20/2023</a:t>
            </a:fld>
            <a:endParaRPr lang="en-US"/>
          </a:p>
        </p:txBody>
      </p:sp>
      <p:sp>
        <p:nvSpPr>
          <p:cNvPr id="6" name="Footer Placeholder 5">
            <a:extLst>
              <a:ext uri="{FF2B5EF4-FFF2-40B4-BE49-F238E27FC236}">
                <a16:creationId xmlns:a16="http://schemas.microsoft.com/office/drawing/2014/main" id="{D67E3C44-782D-45EE-8EAA-65D5275276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AF6EEF-3C33-4C4E-9D01-AF98D0E79C2D}"/>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3991484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5C590F-B391-4530-82E3-B20833A6FB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20124A-B218-4C00-B9C2-EBF409F12F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535502-CF8F-4B74-9F43-CAB90EE672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189C86-3C5B-4B2E-95E1-ADB36CA1E99D}" type="datetimeFigureOut">
              <a:rPr lang="en-US" smtClean="0"/>
              <a:t>12/20/2023</a:t>
            </a:fld>
            <a:endParaRPr lang="en-US"/>
          </a:p>
        </p:txBody>
      </p:sp>
      <p:sp>
        <p:nvSpPr>
          <p:cNvPr id="5" name="Footer Placeholder 4">
            <a:extLst>
              <a:ext uri="{FF2B5EF4-FFF2-40B4-BE49-F238E27FC236}">
                <a16:creationId xmlns:a16="http://schemas.microsoft.com/office/drawing/2014/main" id="{ABEF1F9C-6722-4335-8DE1-553FE784D6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266D7B8-AD9E-4221-91AF-C426520FA7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6EE8C0-2976-4C6D-8544-C9B5920E18F6}" type="slidenum">
              <a:rPr lang="en-US" smtClean="0"/>
              <a:t>‹#›</a:t>
            </a:fld>
            <a:endParaRPr lang="en-US"/>
          </a:p>
        </p:txBody>
      </p:sp>
    </p:spTree>
    <p:extLst>
      <p:ext uri="{BB962C8B-B14F-4D97-AF65-F5344CB8AC3E}">
        <p14:creationId xmlns:p14="http://schemas.microsoft.com/office/powerpoint/2010/main" val="671901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vanguard-fire.com/clean-agent-vs-pre-action-fire-suppression-system/" TargetMode="External"/><Relationship Id="rId2" Type="http://schemas.openxmlformats.org/officeDocument/2006/relationships/hyperlink" Target="https://vanguard-fire.com/data-center-fire-protection-best-practic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vanguard-fire.com/a-basic-guide-to-restaurant-fire-suppression-system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A3C37-8BAA-4F33-BCFE-5DBE9E6DC4E7}"/>
              </a:ext>
            </a:extLst>
          </p:cNvPr>
          <p:cNvSpPr>
            <a:spLocks noGrp="1"/>
          </p:cNvSpPr>
          <p:nvPr>
            <p:ph type="ctrTitle"/>
          </p:nvPr>
        </p:nvSpPr>
        <p:spPr>
          <a:xfrm>
            <a:off x="957431" y="634701"/>
            <a:ext cx="10058399" cy="2011680"/>
          </a:xfrm>
        </p:spPr>
        <p:txBody>
          <a:bodyPr/>
          <a:lstStyle/>
          <a:p>
            <a:r>
              <a:rPr lang="en-US" b="1" dirty="0"/>
              <a:t>ESCRA Fire Extinguisher Training 11/15/2023</a:t>
            </a:r>
          </a:p>
        </p:txBody>
      </p:sp>
      <p:pic>
        <p:nvPicPr>
          <p:cNvPr id="7" name="Picture 6">
            <a:extLst>
              <a:ext uri="{FF2B5EF4-FFF2-40B4-BE49-F238E27FC236}">
                <a16:creationId xmlns:a16="http://schemas.microsoft.com/office/drawing/2014/main" id="{C5B0420D-7864-C809-4D85-4C049F5980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4530" y="2901353"/>
            <a:ext cx="3124200" cy="3028950"/>
          </a:xfrm>
          <a:prstGeom prst="rect">
            <a:avLst/>
          </a:prstGeom>
        </p:spPr>
      </p:pic>
    </p:spTree>
    <p:extLst>
      <p:ext uri="{BB962C8B-B14F-4D97-AF65-F5344CB8AC3E}">
        <p14:creationId xmlns:p14="http://schemas.microsoft.com/office/powerpoint/2010/main" val="4101099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19270-2646-4133-8127-FF1EB992088A}"/>
              </a:ext>
            </a:extLst>
          </p:cNvPr>
          <p:cNvSpPr>
            <a:spLocks noGrp="1"/>
          </p:cNvSpPr>
          <p:nvPr>
            <p:ph type="title"/>
          </p:nvPr>
        </p:nvSpPr>
        <p:spPr/>
        <p:txBody>
          <a:bodyPr/>
          <a:lstStyle/>
          <a:p>
            <a:pPr algn="ctr"/>
            <a:r>
              <a:rPr lang="en-US" b="1" dirty="0"/>
              <a:t>ESCRA Fire Extinguisher Training</a:t>
            </a:r>
          </a:p>
        </p:txBody>
      </p:sp>
      <p:sp>
        <p:nvSpPr>
          <p:cNvPr id="3" name="Content Placeholder 2">
            <a:extLst>
              <a:ext uri="{FF2B5EF4-FFF2-40B4-BE49-F238E27FC236}">
                <a16:creationId xmlns:a16="http://schemas.microsoft.com/office/drawing/2014/main" id="{6FDE674F-D0D0-4829-966D-3808FFEA3A7C}"/>
              </a:ext>
            </a:extLst>
          </p:cNvPr>
          <p:cNvSpPr>
            <a:spLocks noGrp="1"/>
          </p:cNvSpPr>
          <p:nvPr>
            <p:ph idx="1"/>
          </p:nvPr>
        </p:nvSpPr>
        <p:spPr/>
        <p:txBody>
          <a:bodyPr>
            <a:normAutofit/>
          </a:bodyPr>
          <a:lstStyle/>
          <a:p>
            <a:pPr lvl="1"/>
            <a:r>
              <a:rPr lang="en-US" sz="3200" dirty="0">
                <a:solidFill>
                  <a:srgbClr val="FF0000"/>
                </a:solidFill>
              </a:rPr>
              <a:t>PULL</a:t>
            </a:r>
            <a:r>
              <a:rPr lang="en-US" sz="3200" dirty="0"/>
              <a:t> </a:t>
            </a:r>
          </a:p>
          <a:p>
            <a:pPr lvl="2"/>
            <a:r>
              <a:rPr lang="en-US" sz="2800" dirty="0"/>
              <a:t>Hold Fire Extinguisher Firmly and </a:t>
            </a:r>
            <a:r>
              <a:rPr lang="en-US" sz="2800" dirty="0">
                <a:solidFill>
                  <a:srgbClr val="FF0000"/>
                </a:solidFill>
              </a:rPr>
              <a:t>Pull</a:t>
            </a:r>
            <a:r>
              <a:rPr lang="en-US" sz="2800" dirty="0"/>
              <a:t> The Pin Out. </a:t>
            </a:r>
          </a:p>
          <a:p>
            <a:pPr marL="457200" lvl="1" indent="0">
              <a:buNone/>
            </a:pPr>
            <a:endParaRPr lang="en-US" sz="3200" dirty="0"/>
          </a:p>
          <a:p>
            <a:pPr marL="457200" lvl="1" indent="0" algn="ctr">
              <a:buNone/>
            </a:pPr>
            <a:endParaRPr lang="en-US" dirty="0"/>
          </a:p>
          <a:p>
            <a:pPr marL="457200" lvl="1" indent="0" algn="ctr">
              <a:buNone/>
            </a:pPr>
            <a:endParaRPr lang="en-US" dirty="0"/>
          </a:p>
        </p:txBody>
      </p:sp>
      <p:pic>
        <p:nvPicPr>
          <p:cNvPr id="5" name="Picture 4">
            <a:extLst>
              <a:ext uri="{FF2B5EF4-FFF2-40B4-BE49-F238E27FC236}">
                <a16:creationId xmlns:a16="http://schemas.microsoft.com/office/drawing/2014/main" id="{323DED9C-A9F6-871A-AF28-9E7282CD6D74}"/>
              </a:ext>
            </a:extLst>
          </p:cNvPr>
          <p:cNvPicPr>
            <a:picLocks noChangeAspect="1"/>
          </p:cNvPicPr>
          <p:nvPr/>
        </p:nvPicPr>
        <p:blipFill>
          <a:blip r:embed="rId2"/>
          <a:stretch>
            <a:fillRect/>
          </a:stretch>
        </p:blipFill>
        <p:spPr>
          <a:xfrm>
            <a:off x="4364523" y="3211904"/>
            <a:ext cx="3462953" cy="2629497"/>
          </a:xfrm>
          <a:prstGeom prst="rect">
            <a:avLst/>
          </a:prstGeom>
        </p:spPr>
      </p:pic>
    </p:spTree>
    <p:extLst>
      <p:ext uri="{BB962C8B-B14F-4D97-AF65-F5344CB8AC3E}">
        <p14:creationId xmlns:p14="http://schemas.microsoft.com/office/powerpoint/2010/main" val="2419804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19270-2646-4133-8127-FF1EB992088A}"/>
              </a:ext>
            </a:extLst>
          </p:cNvPr>
          <p:cNvSpPr>
            <a:spLocks noGrp="1"/>
          </p:cNvSpPr>
          <p:nvPr>
            <p:ph type="title"/>
          </p:nvPr>
        </p:nvSpPr>
        <p:spPr/>
        <p:txBody>
          <a:bodyPr/>
          <a:lstStyle/>
          <a:p>
            <a:pPr algn="ctr"/>
            <a:r>
              <a:rPr lang="en-US" b="1" dirty="0"/>
              <a:t>ESCRA Fire Extinguisher Training</a:t>
            </a:r>
          </a:p>
        </p:txBody>
      </p:sp>
      <p:sp>
        <p:nvSpPr>
          <p:cNvPr id="3" name="Content Placeholder 2">
            <a:extLst>
              <a:ext uri="{FF2B5EF4-FFF2-40B4-BE49-F238E27FC236}">
                <a16:creationId xmlns:a16="http://schemas.microsoft.com/office/drawing/2014/main" id="{6FDE674F-D0D0-4829-966D-3808FFEA3A7C}"/>
              </a:ext>
            </a:extLst>
          </p:cNvPr>
          <p:cNvSpPr>
            <a:spLocks noGrp="1"/>
          </p:cNvSpPr>
          <p:nvPr>
            <p:ph idx="1"/>
          </p:nvPr>
        </p:nvSpPr>
        <p:spPr/>
        <p:txBody>
          <a:bodyPr>
            <a:normAutofit/>
          </a:bodyPr>
          <a:lstStyle/>
          <a:p>
            <a:pPr lvl="1"/>
            <a:r>
              <a:rPr lang="en-US" sz="3200" dirty="0">
                <a:solidFill>
                  <a:srgbClr val="FF0000"/>
                </a:solidFill>
              </a:rPr>
              <a:t>AIM</a:t>
            </a:r>
            <a:r>
              <a:rPr lang="en-US" sz="3200" dirty="0"/>
              <a:t> </a:t>
            </a:r>
          </a:p>
          <a:p>
            <a:pPr lvl="2"/>
            <a:r>
              <a:rPr lang="en-US" sz="2800" dirty="0">
                <a:solidFill>
                  <a:srgbClr val="FF0000"/>
                </a:solidFill>
              </a:rPr>
              <a:t>Aim</a:t>
            </a:r>
            <a:r>
              <a:rPr lang="en-US" sz="2800" dirty="0"/>
              <a:t> the nozzle at the base of the fire.</a:t>
            </a:r>
            <a:endParaRPr lang="en-US" sz="3600" dirty="0"/>
          </a:p>
          <a:p>
            <a:pPr marL="457200" lvl="1" indent="0" algn="ctr">
              <a:buNone/>
            </a:pPr>
            <a:endParaRPr lang="en-US" dirty="0"/>
          </a:p>
          <a:p>
            <a:pPr marL="457200" lvl="1" indent="0" algn="ctr">
              <a:buNone/>
            </a:pPr>
            <a:endParaRPr lang="en-US" dirty="0"/>
          </a:p>
        </p:txBody>
      </p:sp>
      <p:pic>
        <p:nvPicPr>
          <p:cNvPr id="6" name="Picture 5">
            <a:extLst>
              <a:ext uri="{FF2B5EF4-FFF2-40B4-BE49-F238E27FC236}">
                <a16:creationId xmlns:a16="http://schemas.microsoft.com/office/drawing/2014/main" id="{44995C5B-D14E-3ADC-B862-544B796155F9}"/>
              </a:ext>
            </a:extLst>
          </p:cNvPr>
          <p:cNvPicPr>
            <a:picLocks noChangeAspect="1"/>
          </p:cNvPicPr>
          <p:nvPr/>
        </p:nvPicPr>
        <p:blipFill>
          <a:blip r:embed="rId2"/>
          <a:stretch>
            <a:fillRect/>
          </a:stretch>
        </p:blipFill>
        <p:spPr>
          <a:xfrm>
            <a:off x="2981158" y="3429000"/>
            <a:ext cx="6229683" cy="1994116"/>
          </a:xfrm>
          <a:prstGeom prst="rect">
            <a:avLst/>
          </a:prstGeom>
        </p:spPr>
      </p:pic>
    </p:spTree>
    <p:extLst>
      <p:ext uri="{BB962C8B-B14F-4D97-AF65-F5344CB8AC3E}">
        <p14:creationId xmlns:p14="http://schemas.microsoft.com/office/powerpoint/2010/main" val="3354993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19270-2646-4133-8127-FF1EB992088A}"/>
              </a:ext>
            </a:extLst>
          </p:cNvPr>
          <p:cNvSpPr>
            <a:spLocks noGrp="1"/>
          </p:cNvSpPr>
          <p:nvPr>
            <p:ph type="title"/>
          </p:nvPr>
        </p:nvSpPr>
        <p:spPr/>
        <p:txBody>
          <a:bodyPr/>
          <a:lstStyle/>
          <a:p>
            <a:pPr algn="ctr"/>
            <a:r>
              <a:rPr lang="en-US" b="1" dirty="0"/>
              <a:t>ESCRA Fire Extinguisher Training</a:t>
            </a:r>
          </a:p>
        </p:txBody>
      </p:sp>
      <p:sp>
        <p:nvSpPr>
          <p:cNvPr id="3" name="Content Placeholder 2">
            <a:extLst>
              <a:ext uri="{FF2B5EF4-FFF2-40B4-BE49-F238E27FC236}">
                <a16:creationId xmlns:a16="http://schemas.microsoft.com/office/drawing/2014/main" id="{6FDE674F-D0D0-4829-966D-3808FFEA3A7C}"/>
              </a:ext>
            </a:extLst>
          </p:cNvPr>
          <p:cNvSpPr>
            <a:spLocks noGrp="1"/>
          </p:cNvSpPr>
          <p:nvPr>
            <p:ph idx="1"/>
          </p:nvPr>
        </p:nvSpPr>
        <p:spPr/>
        <p:txBody>
          <a:bodyPr>
            <a:normAutofit/>
          </a:bodyPr>
          <a:lstStyle/>
          <a:p>
            <a:pPr lvl="1"/>
            <a:r>
              <a:rPr lang="en-US" sz="3200" dirty="0">
                <a:solidFill>
                  <a:srgbClr val="FF0000"/>
                </a:solidFill>
              </a:rPr>
              <a:t>SQUEEZE </a:t>
            </a:r>
          </a:p>
          <a:p>
            <a:pPr lvl="2"/>
            <a:r>
              <a:rPr lang="en-US" sz="2800" dirty="0">
                <a:solidFill>
                  <a:srgbClr val="FF0000"/>
                </a:solidFill>
              </a:rPr>
              <a:t>Squeeze </a:t>
            </a:r>
            <a:r>
              <a:rPr lang="en-US" sz="2800" dirty="0"/>
              <a:t>the handle of the fire extinguisher.</a:t>
            </a:r>
            <a:endParaRPr lang="en-US" sz="3600" dirty="0"/>
          </a:p>
          <a:p>
            <a:pPr marL="457200" lvl="1" indent="0" algn="ctr">
              <a:buNone/>
            </a:pPr>
            <a:endParaRPr lang="en-US" dirty="0"/>
          </a:p>
          <a:p>
            <a:pPr marL="457200" lvl="1" indent="0" algn="ctr">
              <a:buNone/>
            </a:pPr>
            <a:endParaRPr lang="en-US" dirty="0"/>
          </a:p>
        </p:txBody>
      </p:sp>
      <p:pic>
        <p:nvPicPr>
          <p:cNvPr id="5" name="Picture 4">
            <a:extLst>
              <a:ext uri="{FF2B5EF4-FFF2-40B4-BE49-F238E27FC236}">
                <a16:creationId xmlns:a16="http://schemas.microsoft.com/office/drawing/2014/main" id="{E1EEB67C-E686-9203-208C-E8D5B3B8E832}"/>
              </a:ext>
            </a:extLst>
          </p:cNvPr>
          <p:cNvPicPr>
            <a:picLocks noChangeAspect="1"/>
          </p:cNvPicPr>
          <p:nvPr/>
        </p:nvPicPr>
        <p:blipFill>
          <a:blip r:embed="rId2"/>
          <a:stretch>
            <a:fillRect/>
          </a:stretch>
        </p:blipFill>
        <p:spPr>
          <a:xfrm>
            <a:off x="4004970" y="3080906"/>
            <a:ext cx="4182059" cy="3096057"/>
          </a:xfrm>
          <a:prstGeom prst="rect">
            <a:avLst/>
          </a:prstGeom>
        </p:spPr>
      </p:pic>
    </p:spTree>
    <p:extLst>
      <p:ext uri="{BB962C8B-B14F-4D97-AF65-F5344CB8AC3E}">
        <p14:creationId xmlns:p14="http://schemas.microsoft.com/office/powerpoint/2010/main" val="773037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19270-2646-4133-8127-FF1EB992088A}"/>
              </a:ext>
            </a:extLst>
          </p:cNvPr>
          <p:cNvSpPr>
            <a:spLocks noGrp="1"/>
          </p:cNvSpPr>
          <p:nvPr>
            <p:ph type="title"/>
          </p:nvPr>
        </p:nvSpPr>
        <p:spPr/>
        <p:txBody>
          <a:bodyPr/>
          <a:lstStyle/>
          <a:p>
            <a:pPr algn="ctr"/>
            <a:r>
              <a:rPr lang="en-US" b="1" dirty="0"/>
              <a:t>ESCRA Fire Extinguisher Training</a:t>
            </a:r>
          </a:p>
        </p:txBody>
      </p:sp>
      <p:sp>
        <p:nvSpPr>
          <p:cNvPr id="3" name="Content Placeholder 2">
            <a:extLst>
              <a:ext uri="{FF2B5EF4-FFF2-40B4-BE49-F238E27FC236}">
                <a16:creationId xmlns:a16="http://schemas.microsoft.com/office/drawing/2014/main" id="{6FDE674F-D0D0-4829-966D-3808FFEA3A7C}"/>
              </a:ext>
            </a:extLst>
          </p:cNvPr>
          <p:cNvSpPr>
            <a:spLocks noGrp="1"/>
          </p:cNvSpPr>
          <p:nvPr>
            <p:ph idx="1"/>
          </p:nvPr>
        </p:nvSpPr>
        <p:spPr/>
        <p:txBody>
          <a:bodyPr>
            <a:normAutofit/>
          </a:bodyPr>
          <a:lstStyle/>
          <a:p>
            <a:pPr lvl="1"/>
            <a:r>
              <a:rPr lang="en-US" sz="2800" dirty="0">
                <a:solidFill>
                  <a:srgbClr val="FF0000"/>
                </a:solidFill>
              </a:rPr>
              <a:t>SWEEP</a:t>
            </a:r>
            <a:r>
              <a:rPr lang="en-US" sz="2800" dirty="0"/>
              <a:t> </a:t>
            </a:r>
          </a:p>
          <a:p>
            <a:pPr lvl="2"/>
            <a:r>
              <a:rPr lang="en-US" sz="2400" dirty="0">
                <a:solidFill>
                  <a:srgbClr val="FF0000"/>
                </a:solidFill>
              </a:rPr>
              <a:t>Sweep</a:t>
            </a:r>
            <a:r>
              <a:rPr lang="en-US" sz="2400" dirty="0"/>
              <a:t> back and forth at the base of the fire until the fire is out or the extinguisher has emptied.</a:t>
            </a:r>
          </a:p>
          <a:p>
            <a:pPr marL="914400" lvl="2" indent="0">
              <a:buNone/>
            </a:pPr>
            <a:endParaRPr lang="en-US" sz="3200" dirty="0"/>
          </a:p>
          <a:p>
            <a:pPr marL="457200" lvl="1" indent="0" algn="ctr">
              <a:buNone/>
            </a:pPr>
            <a:endParaRPr lang="en-US" dirty="0"/>
          </a:p>
          <a:p>
            <a:pPr marL="457200" lvl="1" indent="0" algn="ctr">
              <a:buNone/>
            </a:pPr>
            <a:endParaRPr lang="en-US" dirty="0"/>
          </a:p>
        </p:txBody>
      </p:sp>
      <p:pic>
        <p:nvPicPr>
          <p:cNvPr id="6" name="Picture 5">
            <a:extLst>
              <a:ext uri="{FF2B5EF4-FFF2-40B4-BE49-F238E27FC236}">
                <a16:creationId xmlns:a16="http://schemas.microsoft.com/office/drawing/2014/main" id="{33363138-FC24-2683-BA7D-8AA9949097EE}"/>
              </a:ext>
            </a:extLst>
          </p:cNvPr>
          <p:cNvPicPr>
            <a:picLocks noChangeAspect="1"/>
          </p:cNvPicPr>
          <p:nvPr/>
        </p:nvPicPr>
        <p:blipFill>
          <a:blip r:embed="rId2"/>
          <a:stretch>
            <a:fillRect/>
          </a:stretch>
        </p:blipFill>
        <p:spPr>
          <a:xfrm>
            <a:off x="4208734" y="3155019"/>
            <a:ext cx="3774532" cy="3156881"/>
          </a:xfrm>
          <a:prstGeom prst="rect">
            <a:avLst/>
          </a:prstGeom>
        </p:spPr>
      </p:pic>
    </p:spTree>
    <p:extLst>
      <p:ext uri="{BB962C8B-B14F-4D97-AF65-F5344CB8AC3E}">
        <p14:creationId xmlns:p14="http://schemas.microsoft.com/office/powerpoint/2010/main" val="4202572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19270-2646-4133-8127-FF1EB992088A}"/>
              </a:ext>
            </a:extLst>
          </p:cNvPr>
          <p:cNvSpPr>
            <a:spLocks noGrp="1"/>
          </p:cNvSpPr>
          <p:nvPr>
            <p:ph type="title"/>
          </p:nvPr>
        </p:nvSpPr>
        <p:spPr/>
        <p:txBody>
          <a:bodyPr/>
          <a:lstStyle/>
          <a:p>
            <a:pPr algn="ctr"/>
            <a:r>
              <a:rPr lang="en-US" b="1" dirty="0"/>
              <a:t>ESCRA Fire Extinguisher Training</a:t>
            </a:r>
          </a:p>
        </p:txBody>
      </p:sp>
      <p:sp>
        <p:nvSpPr>
          <p:cNvPr id="3" name="Content Placeholder 2">
            <a:extLst>
              <a:ext uri="{FF2B5EF4-FFF2-40B4-BE49-F238E27FC236}">
                <a16:creationId xmlns:a16="http://schemas.microsoft.com/office/drawing/2014/main" id="{6FDE674F-D0D0-4829-966D-3808FFEA3A7C}"/>
              </a:ext>
            </a:extLst>
          </p:cNvPr>
          <p:cNvSpPr>
            <a:spLocks noGrp="1"/>
          </p:cNvSpPr>
          <p:nvPr>
            <p:ph idx="1"/>
          </p:nvPr>
        </p:nvSpPr>
        <p:spPr/>
        <p:txBody>
          <a:bodyPr>
            <a:normAutofit/>
          </a:bodyPr>
          <a:lstStyle/>
          <a:p>
            <a:pPr lvl="1"/>
            <a:r>
              <a:rPr lang="en-US" sz="2800" dirty="0"/>
              <a:t>What is Fire? A Fire is a self-sustaining, chemical chain reaction with varying degrees of light and heat.</a:t>
            </a:r>
          </a:p>
          <a:p>
            <a:pPr lvl="1"/>
            <a:r>
              <a:rPr lang="en-US" sz="2800" i="0" dirty="0">
                <a:solidFill>
                  <a:srgbClr val="2E2D2C"/>
                </a:solidFill>
                <a:effectLst/>
              </a:rPr>
              <a:t>Understanding the 5 different classes of fires can help you determine the biggest fire risks at your facility, depending on the fuels and fire hazards present as well as how best to prepare in case of a fire emergency.</a:t>
            </a:r>
          </a:p>
          <a:p>
            <a:pPr lvl="1"/>
            <a:r>
              <a:rPr lang="en-US" sz="2800" dirty="0"/>
              <a:t>Each class of fire is designated by a letter and/or a symbol.</a:t>
            </a:r>
          </a:p>
          <a:p>
            <a:pPr lvl="1"/>
            <a:endParaRPr lang="en-US" dirty="0"/>
          </a:p>
          <a:p>
            <a:pPr marL="457200" lvl="1" indent="0">
              <a:buNone/>
            </a:pPr>
            <a:endParaRPr lang="en-US" dirty="0"/>
          </a:p>
          <a:p>
            <a:pPr marL="457200" lvl="1" indent="0" algn="ctr">
              <a:buNone/>
            </a:pPr>
            <a:endParaRPr lang="en-US" dirty="0"/>
          </a:p>
          <a:p>
            <a:pPr marL="457200" lvl="1" indent="0" algn="ctr">
              <a:buNone/>
            </a:pPr>
            <a:endParaRPr lang="en-US" dirty="0"/>
          </a:p>
        </p:txBody>
      </p:sp>
    </p:spTree>
    <p:extLst>
      <p:ext uri="{BB962C8B-B14F-4D97-AF65-F5344CB8AC3E}">
        <p14:creationId xmlns:p14="http://schemas.microsoft.com/office/powerpoint/2010/main" val="856210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8607D-2503-4A52-9A30-8E7FE0E2F1AE}"/>
              </a:ext>
            </a:extLst>
          </p:cNvPr>
          <p:cNvSpPr>
            <a:spLocks noGrp="1"/>
          </p:cNvSpPr>
          <p:nvPr>
            <p:ph type="title"/>
          </p:nvPr>
        </p:nvSpPr>
        <p:spPr/>
        <p:txBody>
          <a:bodyPr/>
          <a:lstStyle/>
          <a:p>
            <a:pPr algn="ctr"/>
            <a:r>
              <a:rPr lang="en-US" b="1" dirty="0"/>
              <a:t>ESCRA Fire Extinguisher Training</a:t>
            </a:r>
          </a:p>
        </p:txBody>
      </p:sp>
      <p:sp>
        <p:nvSpPr>
          <p:cNvPr id="3" name="Content Placeholder 2">
            <a:extLst>
              <a:ext uri="{FF2B5EF4-FFF2-40B4-BE49-F238E27FC236}">
                <a16:creationId xmlns:a16="http://schemas.microsoft.com/office/drawing/2014/main" id="{2E30772A-2B5E-4690-AD4F-ABEDDA773BAF}"/>
              </a:ext>
            </a:extLst>
          </p:cNvPr>
          <p:cNvSpPr>
            <a:spLocks noGrp="1"/>
          </p:cNvSpPr>
          <p:nvPr>
            <p:ph idx="1"/>
          </p:nvPr>
        </p:nvSpPr>
        <p:spPr>
          <a:xfrm>
            <a:off x="838200" y="1549101"/>
            <a:ext cx="10515600" cy="4627862"/>
          </a:xfrm>
        </p:spPr>
        <p:txBody>
          <a:bodyPr>
            <a:normAutofit fontScale="92500" lnSpcReduction="10000"/>
          </a:bodyPr>
          <a:lstStyle/>
          <a:p>
            <a:pPr marL="914400" lvl="2" indent="0">
              <a:buNone/>
            </a:pPr>
            <a:endParaRPr lang="en-US" altLang="en-US" dirty="0"/>
          </a:p>
          <a:p>
            <a:r>
              <a:rPr lang="en-US" dirty="0"/>
              <a:t>Class A Fire: </a:t>
            </a:r>
            <a:r>
              <a:rPr lang="en-US" b="0" i="0" dirty="0">
                <a:solidFill>
                  <a:srgbClr val="2E2D2C"/>
                </a:solidFill>
                <a:effectLst/>
              </a:rPr>
              <a:t>solid materials such as wood or paper, fabric, and some plastics. </a:t>
            </a:r>
            <a:endParaRPr lang="en-US" dirty="0"/>
          </a:p>
          <a:p>
            <a:pPr algn="l" fontAlgn="base"/>
            <a:r>
              <a:rPr lang="en-US" b="0" i="0" dirty="0">
                <a:solidFill>
                  <a:srgbClr val="2E2D2C"/>
                </a:solidFill>
                <a:effectLst/>
              </a:rPr>
              <a:t>Class A fires are the most common of the 5 different classes of fires. They occur when common combustible materials like wood, paper, fabric, trash, and light plastics catch fire. These accidental fires are ubiquitous across a variety of industries, so it’s recommended to have adequate protection against “ordinary” fires in addition to other condition-specific fires.</a:t>
            </a:r>
          </a:p>
          <a:p>
            <a:pPr algn="l" fontAlgn="base"/>
            <a:r>
              <a:rPr lang="en-US" b="0" i="0" dirty="0">
                <a:solidFill>
                  <a:srgbClr val="2E2D2C"/>
                </a:solidFill>
                <a:effectLst/>
              </a:rPr>
              <a:t>Despite being “ordinary”, don’t rule this class of fire as low-risk. If there’s an abundance of fuel present, these fires can intensify quickly. It’s best to put out a Class A fire quickly before it spreads using water or monoammonium phosphate.</a:t>
            </a:r>
          </a:p>
          <a:p>
            <a:pPr lvl="1"/>
            <a:endParaRPr lang="en-US" b="0" i="0" dirty="0">
              <a:solidFill>
                <a:srgbClr val="2E2D2C"/>
              </a:solidFill>
              <a:effectLst/>
              <a:latin typeface="Open Sans" panose="020F0502020204030204" pitchFamily="34" charset="0"/>
            </a:endParaRPr>
          </a:p>
          <a:p>
            <a:pPr marL="457200" lvl="1" indent="0">
              <a:buNone/>
            </a:pPr>
            <a:endParaRPr lang="en-US" dirty="0"/>
          </a:p>
        </p:txBody>
      </p:sp>
    </p:spTree>
    <p:extLst>
      <p:ext uri="{BB962C8B-B14F-4D97-AF65-F5344CB8AC3E}">
        <p14:creationId xmlns:p14="http://schemas.microsoft.com/office/powerpoint/2010/main" val="846236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E1A37-C162-4DAA-8159-EE215562CE94}"/>
              </a:ext>
            </a:extLst>
          </p:cNvPr>
          <p:cNvSpPr>
            <a:spLocks noGrp="1"/>
          </p:cNvSpPr>
          <p:nvPr>
            <p:ph type="title"/>
          </p:nvPr>
        </p:nvSpPr>
        <p:spPr/>
        <p:txBody>
          <a:bodyPr/>
          <a:lstStyle/>
          <a:p>
            <a:pPr algn="ctr"/>
            <a:r>
              <a:rPr lang="en-US" b="1" dirty="0"/>
              <a:t>ESCRA Fire Extinguisher Training</a:t>
            </a:r>
          </a:p>
        </p:txBody>
      </p:sp>
      <p:sp>
        <p:nvSpPr>
          <p:cNvPr id="3" name="Content Placeholder 2">
            <a:extLst>
              <a:ext uri="{FF2B5EF4-FFF2-40B4-BE49-F238E27FC236}">
                <a16:creationId xmlns:a16="http://schemas.microsoft.com/office/drawing/2014/main" id="{27BB1941-10A4-4C14-B7FE-853AC3AE842C}"/>
              </a:ext>
            </a:extLst>
          </p:cNvPr>
          <p:cNvSpPr>
            <a:spLocks noGrp="1"/>
          </p:cNvSpPr>
          <p:nvPr>
            <p:ph idx="1"/>
          </p:nvPr>
        </p:nvSpPr>
        <p:spPr>
          <a:xfrm>
            <a:off x="838200" y="1527586"/>
            <a:ext cx="10515600" cy="4862456"/>
          </a:xfrm>
        </p:spPr>
        <p:txBody>
          <a:bodyPr/>
          <a:lstStyle/>
          <a:p>
            <a:r>
              <a:rPr lang="en-US" dirty="0"/>
              <a:t>Class B Fire: </a:t>
            </a:r>
            <a:r>
              <a:rPr lang="en-US" b="0" i="0" dirty="0">
                <a:solidFill>
                  <a:srgbClr val="2E2D2C"/>
                </a:solidFill>
                <a:effectLst/>
              </a:rPr>
              <a:t>liquids or gas such as alcohol, ether, gasoline, or grease</a:t>
            </a:r>
          </a:p>
          <a:p>
            <a:pPr algn="l" fontAlgn="base"/>
            <a:r>
              <a:rPr lang="en-US" b="0" i="0" dirty="0">
                <a:solidFill>
                  <a:srgbClr val="2E2D2C"/>
                </a:solidFill>
                <a:effectLst/>
              </a:rPr>
              <a:t>Class B fires involve flammable liquids and gases, especially fuels like petroleum or petroleum-based products such as gasoline, paint, and kerosene. Other gases that are highly flammable are propane and butane, which are common causes of Class B fires. The best way to deal with these types of fires is by smothering them or removing oxygen using foam or CO2 fire suppression equipment.</a:t>
            </a:r>
          </a:p>
          <a:p>
            <a:pPr algn="l" fontAlgn="base"/>
            <a:r>
              <a:rPr lang="en-US" b="0" i="0" dirty="0">
                <a:solidFill>
                  <a:srgbClr val="2E2D2C"/>
                </a:solidFill>
                <a:effectLst/>
              </a:rPr>
              <a:t>Be aware that Class B fires do not include grease fires or cooking fires, which belong to their own class, Class K.</a:t>
            </a:r>
          </a:p>
          <a:p>
            <a:pPr marL="0" indent="0">
              <a:buNone/>
            </a:pPr>
            <a:endParaRPr lang="en-US" altLang="en-US" dirty="0"/>
          </a:p>
          <a:p>
            <a:endParaRPr lang="en-US" dirty="0"/>
          </a:p>
        </p:txBody>
      </p:sp>
    </p:spTree>
    <p:extLst>
      <p:ext uri="{BB962C8B-B14F-4D97-AF65-F5344CB8AC3E}">
        <p14:creationId xmlns:p14="http://schemas.microsoft.com/office/powerpoint/2010/main" val="4018747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C73FB-B515-4267-9595-D5CD8AD07940}"/>
              </a:ext>
            </a:extLst>
          </p:cNvPr>
          <p:cNvSpPr>
            <a:spLocks noGrp="1"/>
          </p:cNvSpPr>
          <p:nvPr>
            <p:ph type="title"/>
          </p:nvPr>
        </p:nvSpPr>
        <p:spPr/>
        <p:txBody>
          <a:bodyPr/>
          <a:lstStyle/>
          <a:p>
            <a:pPr algn="ctr"/>
            <a:r>
              <a:rPr lang="en-US" b="1" dirty="0"/>
              <a:t>ESCRA Fire Extinguisher Training</a:t>
            </a:r>
          </a:p>
        </p:txBody>
      </p:sp>
      <p:sp>
        <p:nvSpPr>
          <p:cNvPr id="3" name="Content Placeholder 2">
            <a:extLst>
              <a:ext uri="{FF2B5EF4-FFF2-40B4-BE49-F238E27FC236}">
                <a16:creationId xmlns:a16="http://schemas.microsoft.com/office/drawing/2014/main" id="{9463E4E8-378B-4B88-B458-854BC2978B92}"/>
              </a:ext>
            </a:extLst>
          </p:cNvPr>
          <p:cNvSpPr>
            <a:spLocks noGrp="1"/>
          </p:cNvSpPr>
          <p:nvPr>
            <p:ph idx="1"/>
          </p:nvPr>
        </p:nvSpPr>
        <p:spPr>
          <a:xfrm>
            <a:off x="838200" y="1690688"/>
            <a:ext cx="10515600" cy="4802187"/>
          </a:xfrm>
        </p:spPr>
        <p:txBody>
          <a:bodyPr>
            <a:normAutofit/>
          </a:bodyPr>
          <a:lstStyle/>
          <a:p>
            <a:r>
              <a:rPr lang="en-US" dirty="0"/>
              <a:t>Class C Fire: </a:t>
            </a:r>
            <a:r>
              <a:rPr lang="en-US" b="0" i="0" dirty="0">
                <a:solidFill>
                  <a:srgbClr val="2E2D2C"/>
                </a:solidFill>
                <a:effectLst/>
              </a:rPr>
              <a:t>electrical failure from appliances, electronic equipment, and wiring</a:t>
            </a:r>
          </a:p>
          <a:p>
            <a:r>
              <a:rPr lang="en-US" b="0" i="0" dirty="0">
                <a:solidFill>
                  <a:srgbClr val="2E2D2C"/>
                </a:solidFill>
                <a:effectLst/>
              </a:rPr>
              <a:t>Electrical fires fall under Class C and are common in facilities that make heavy use of electrical equipment, but they can occur in a wide range of industries. For example, </a:t>
            </a:r>
            <a:r>
              <a:rPr lang="en-US" b="0" i="0" u="none" strike="noStrike" dirty="0">
                <a:solidFill>
                  <a:srgbClr val="DB5027"/>
                </a:solidFill>
                <a:effectLst/>
                <a:hlinkClick r:id="rId2"/>
              </a:rPr>
              <a:t>data centers</a:t>
            </a:r>
            <a:r>
              <a:rPr lang="en-US" b="0" i="0" dirty="0">
                <a:solidFill>
                  <a:srgbClr val="2E2D2C"/>
                </a:solidFill>
                <a:effectLst/>
              </a:rPr>
              <a:t> might be an obvious risk area for Class C fires. They must have safeguards in place to deal with electrical fires.</a:t>
            </a:r>
            <a:endParaRPr lang="en-US" dirty="0">
              <a:solidFill>
                <a:srgbClr val="2E2D2C"/>
              </a:solidFill>
            </a:endParaRPr>
          </a:p>
          <a:p>
            <a:r>
              <a:rPr lang="en-US" b="0" i="0" dirty="0">
                <a:solidFill>
                  <a:srgbClr val="2E2D2C"/>
                </a:solidFill>
                <a:effectLst/>
              </a:rPr>
              <a:t>Electrical fires require non-conductive materials to extinguish the flame, so water alone is not a good solution. Facilities with sensitive equipment may prefer </a:t>
            </a:r>
            <a:r>
              <a:rPr lang="en-US" b="0" i="0" u="none" strike="noStrike" dirty="0">
                <a:solidFill>
                  <a:srgbClr val="DB5027"/>
                </a:solidFill>
                <a:effectLst/>
                <a:hlinkClick r:id="rId3"/>
              </a:rPr>
              <a:t>clean agent suppression</a:t>
            </a:r>
            <a:r>
              <a:rPr lang="en-US" b="0" i="0" dirty="0">
                <a:solidFill>
                  <a:srgbClr val="2E2D2C"/>
                </a:solidFill>
                <a:effectLst/>
              </a:rPr>
              <a:t> because it won’t leave residue or damage electrical equipment.</a:t>
            </a:r>
            <a:endParaRPr lang="en-US" dirty="0"/>
          </a:p>
          <a:p>
            <a:pPr marL="0" indent="0">
              <a:buNone/>
            </a:pPr>
            <a:endParaRPr lang="en-US" altLang="en-US" dirty="0"/>
          </a:p>
        </p:txBody>
      </p:sp>
    </p:spTree>
    <p:extLst>
      <p:ext uri="{BB962C8B-B14F-4D97-AF65-F5344CB8AC3E}">
        <p14:creationId xmlns:p14="http://schemas.microsoft.com/office/powerpoint/2010/main" val="2026611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9B9F5-7CC2-4704-BEFB-4BEE433DAA1D}"/>
              </a:ext>
            </a:extLst>
          </p:cNvPr>
          <p:cNvSpPr>
            <a:spLocks noGrp="1"/>
          </p:cNvSpPr>
          <p:nvPr>
            <p:ph type="title"/>
          </p:nvPr>
        </p:nvSpPr>
        <p:spPr/>
        <p:txBody>
          <a:bodyPr/>
          <a:lstStyle/>
          <a:p>
            <a:pPr algn="ctr"/>
            <a:r>
              <a:rPr lang="en-US" b="1" dirty="0"/>
              <a:t>ESCRA Fire Extinguisher Training</a:t>
            </a:r>
          </a:p>
        </p:txBody>
      </p:sp>
      <p:sp>
        <p:nvSpPr>
          <p:cNvPr id="3" name="Content Placeholder 2">
            <a:extLst>
              <a:ext uri="{FF2B5EF4-FFF2-40B4-BE49-F238E27FC236}">
                <a16:creationId xmlns:a16="http://schemas.microsoft.com/office/drawing/2014/main" id="{E4920E08-5333-4DC8-A8AE-2D1AE2D70EE6}"/>
              </a:ext>
            </a:extLst>
          </p:cNvPr>
          <p:cNvSpPr>
            <a:spLocks noGrp="1"/>
          </p:cNvSpPr>
          <p:nvPr>
            <p:ph idx="1"/>
          </p:nvPr>
        </p:nvSpPr>
        <p:spPr/>
        <p:txBody>
          <a:bodyPr>
            <a:normAutofit lnSpcReduction="10000"/>
          </a:bodyPr>
          <a:lstStyle/>
          <a:p>
            <a:r>
              <a:rPr lang="en-US" dirty="0"/>
              <a:t>Class D Fire: </a:t>
            </a:r>
            <a:r>
              <a:rPr lang="en-US" b="0" i="0" dirty="0">
                <a:solidFill>
                  <a:srgbClr val="2E2D2C"/>
                </a:solidFill>
                <a:effectLst/>
              </a:rPr>
              <a:t>metallic substances such as sodium, titanium, zirconium, or magnesium</a:t>
            </a:r>
          </a:p>
          <a:p>
            <a:pPr algn="l" fontAlgn="base"/>
            <a:r>
              <a:rPr lang="en-US" b="0" i="0" dirty="0">
                <a:solidFill>
                  <a:srgbClr val="2E2D2C"/>
                </a:solidFill>
                <a:effectLst/>
              </a:rPr>
              <a:t>Class D fires are not as common as the other classes, but they do require special attention because they can be especially difficult to extinguish. Metallic fires involve flammable materials like titanium, aluminum, magnesium, and potassium — all commonly occurring in laboratories.</a:t>
            </a:r>
          </a:p>
          <a:p>
            <a:pPr algn="l" fontAlgn="base"/>
            <a:r>
              <a:rPr lang="en-US" b="0" i="0" dirty="0">
                <a:solidFill>
                  <a:srgbClr val="2E2D2C"/>
                </a:solidFill>
                <a:effectLst/>
              </a:rPr>
              <a:t>Class D fires cannot be addressed with water, as this can exacerbate the fire and be potentially dangerous. Dry powder agents are the best solution for smothering the flames and limiting damage to property or people.</a:t>
            </a:r>
          </a:p>
          <a:p>
            <a:endParaRPr lang="en-US" dirty="0"/>
          </a:p>
          <a:p>
            <a:endParaRPr lang="en-US" dirty="0"/>
          </a:p>
        </p:txBody>
      </p:sp>
    </p:spTree>
    <p:extLst>
      <p:ext uri="{BB962C8B-B14F-4D97-AF65-F5344CB8AC3E}">
        <p14:creationId xmlns:p14="http://schemas.microsoft.com/office/powerpoint/2010/main" val="1006714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9B9F5-7CC2-4704-BEFB-4BEE433DAA1D}"/>
              </a:ext>
            </a:extLst>
          </p:cNvPr>
          <p:cNvSpPr>
            <a:spLocks noGrp="1"/>
          </p:cNvSpPr>
          <p:nvPr>
            <p:ph type="title"/>
          </p:nvPr>
        </p:nvSpPr>
        <p:spPr/>
        <p:txBody>
          <a:bodyPr/>
          <a:lstStyle/>
          <a:p>
            <a:pPr algn="ctr"/>
            <a:r>
              <a:rPr lang="en-US" b="1" dirty="0"/>
              <a:t>ESCRA Fire Extinguisher Training</a:t>
            </a:r>
          </a:p>
        </p:txBody>
      </p:sp>
      <p:sp>
        <p:nvSpPr>
          <p:cNvPr id="3" name="Content Placeholder 2">
            <a:extLst>
              <a:ext uri="{FF2B5EF4-FFF2-40B4-BE49-F238E27FC236}">
                <a16:creationId xmlns:a16="http://schemas.microsoft.com/office/drawing/2014/main" id="{E4920E08-5333-4DC8-A8AE-2D1AE2D70EE6}"/>
              </a:ext>
            </a:extLst>
          </p:cNvPr>
          <p:cNvSpPr>
            <a:spLocks noGrp="1"/>
          </p:cNvSpPr>
          <p:nvPr>
            <p:ph idx="1"/>
          </p:nvPr>
        </p:nvSpPr>
        <p:spPr/>
        <p:txBody>
          <a:bodyPr>
            <a:normAutofit fontScale="92500"/>
          </a:bodyPr>
          <a:lstStyle/>
          <a:p>
            <a:r>
              <a:rPr lang="en-US" dirty="0"/>
              <a:t>Class K Fire: </a:t>
            </a:r>
            <a:r>
              <a:rPr lang="en-US" b="0" i="0" dirty="0">
                <a:solidFill>
                  <a:srgbClr val="2E2D2C"/>
                </a:solidFill>
                <a:effectLst/>
              </a:rPr>
              <a:t>grease or oil fires specifically from cooking.</a:t>
            </a:r>
          </a:p>
          <a:p>
            <a:pPr algn="l" fontAlgn="base"/>
            <a:r>
              <a:rPr lang="en-US" b="0" i="0" dirty="0">
                <a:solidFill>
                  <a:srgbClr val="2E2D2C"/>
                </a:solidFill>
                <a:effectLst/>
              </a:rPr>
              <a:t>Class K fires involve flammable liquids, similar to Class B fires, but are specifically related to food service and the </a:t>
            </a:r>
            <a:r>
              <a:rPr lang="en-US" b="0" i="0" u="none" strike="noStrike" dirty="0">
                <a:solidFill>
                  <a:srgbClr val="DB5027"/>
                </a:solidFill>
                <a:effectLst/>
                <a:hlinkClick r:id="rId2"/>
              </a:rPr>
              <a:t>restaurant industry</a:t>
            </a:r>
            <a:r>
              <a:rPr lang="en-US" b="0" i="0" dirty="0">
                <a:solidFill>
                  <a:srgbClr val="2E2D2C"/>
                </a:solidFill>
                <a:effectLst/>
              </a:rPr>
              <a:t>. These common fires start from the combustion of liquid cooking materials including grease, oils, and vegetable and animal fats.</a:t>
            </a:r>
          </a:p>
          <a:p>
            <a:pPr algn="l" fontAlgn="base"/>
            <a:r>
              <a:rPr lang="en-US" b="0" i="0" dirty="0">
                <a:solidFill>
                  <a:srgbClr val="2E2D2C"/>
                </a:solidFill>
                <a:effectLst/>
              </a:rPr>
              <a:t>Because they can spread quickly and be difficult to manage, Class K fires are some of the most dangerous. Water can make the situation worse, but smothering the flames or using a wet agent fire extinguisher is effective.</a:t>
            </a:r>
          </a:p>
          <a:p>
            <a:pPr algn="l" fontAlgn="base"/>
            <a:r>
              <a:rPr lang="en-US" b="0" i="0" dirty="0">
                <a:solidFill>
                  <a:srgbClr val="2E2D2C"/>
                </a:solidFill>
                <a:effectLst/>
              </a:rPr>
              <a:t>Now that we understand how each fire starts, we can prepare for how to fight them — or better yet, prevent them from happening in the first place.</a:t>
            </a:r>
            <a:endParaRPr lang="en-US" dirty="0"/>
          </a:p>
          <a:p>
            <a:endParaRPr lang="en-US" dirty="0"/>
          </a:p>
          <a:p>
            <a:endParaRPr lang="en-US" dirty="0"/>
          </a:p>
        </p:txBody>
      </p:sp>
    </p:spTree>
    <p:extLst>
      <p:ext uri="{BB962C8B-B14F-4D97-AF65-F5344CB8AC3E}">
        <p14:creationId xmlns:p14="http://schemas.microsoft.com/office/powerpoint/2010/main" val="1152150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BCF90-6D07-41E7-97DE-2DD6BD72AC1E}"/>
              </a:ext>
            </a:extLst>
          </p:cNvPr>
          <p:cNvSpPr>
            <a:spLocks noGrp="1"/>
          </p:cNvSpPr>
          <p:nvPr>
            <p:ph type="title"/>
          </p:nvPr>
        </p:nvSpPr>
        <p:spPr/>
        <p:txBody>
          <a:bodyPr/>
          <a:lstStyle/>
          <a:p>
            <a:pPr algn="ctr"/>
            <a:r>
              <a:rPr lang="en-US" b="1" dirty="0"/>
              <a:t>ESCRA Fire Extinguisher Training</a:t>
            </a:r>
          </a:p>
        </p:txBody>
      </p:sp>
      <p:pic>
        <p:nvPicPr>
          <p:cNvPr id="5" name="Content Placeholder 4">
            <a:extLst>
              <a:ext uri="{FF2B5EF4-FFF2-40B4-BE49-F238E27FC236}">
                <a16:creationId xmlns:a16="http://schemas.microsoft.com/office/drawing/2014/main" id="{C4B61D66-72EE-19F6-A605-299437EDD7A7}"/>
              </a:ext>
            </a:extLst>
          </p:cNvPr>
          <p:cNvPicPr>
            <a:picLocks noGrp="1" noChangeAspect="1"/>
          </p:cNvPicPr>
          <p:nvPr>
            <p:ph idx="1"/>
          </p:nvPr>
        </p:nvPicPr>
        <p:blipFill>
          <a:blip r:embed="rId2"/>
          <a:stretch>
            <a:fillRect/>
          </a:stretch>
        </p:blipFill>
        <p:spPr>
          <a:xfrm>
            <a:off x="2252126" y="1943607"/>
            <a:ext cx="7687748" cy="4115374"/>
          </a:xfrm>
        </p:spPr>
      </p:pic>
    </p:spTree>
    <p:extLst>
      <p:ext uri="{BB962C8B-B14F-4D97-AF65-F5344CB8AC3E}">
        <p14:creationId xmlns:p14="http://schemas.microsoft.com/office/powerpoint/2010/main" val="1921864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BCF90-6D07-41E7-97DE-2DD6BD72AC1E}"/>
              </a:ext>
            </a:extLst>
          </p:cNvPr>
          <p:cNvSpPr>
            <a:spLocks noGrp="1"/>
          </p:cNvSpPr>
          <p:nvPr>
            <p:ph type="title"/>
          </p:nvPr>
        </p:nvSpPr>
        <p:spPr/>
        <p:txBody>
          <a:bodyPr/>
          <a:lstStyle/>
          <a:p>
            <a:pPr algn="ctr"/>
            <a:r>
              <a:rPr lang="en-US" b="1" dirty="0"/>
              <a:t>ESCRA Fire Extinguisher Training</a:t>
            </a:r>
          </a:p>
        </p:txBody>
      </p:sp>
      <p:sp>
        <p:nvSpPr>
          <p:cNvPr id="3" name="Content Placeholder 2">
            <a:extLst>
              <a:ext uri="{FF2B5EF4-FFF2-40B4-BE49-F238E27FC236}">
                <a16:creationId xmlns:a16="http://schemas.microsoft.com/office/drawing/2014/main" id="{0CE8542A-434C-4BBA-B606-C3EEE7448C70}"/>
              </a:ext>
            </a:extLst>
          </p:cNvPr>
          <p:cNvSpPr>
            <a:spLocks noGrp="1"/>
          </p:cNvSpPr>
          <p:nvPr>
            <p:ph idx="1"/>
          </p:nvPr>
        </p:nvSpPr>
        <p:spPr/>
        <p:txBody>
          <a:bodyPr>
            <a:normAutofit/>
          </a:bodyPr>
          <a:lstStyle/>
          <a:p>
            <a:r>
              <a:rPr lang="en-US" dirty="0"/>
              <a:t>Fire Extinguisher Use </a:t>
            </a:r>
          </a:p>
          <a:p>
            <a:r>
              <a:rPr lang="en-US" dirty="0"/>
              <a:t>Use the acronym </a:t>
            </a:r>
            <a:r>
              <a:rPr lang="en-US" b="1" dirty="0">
                <a:solidFill>
                  <a:srgbClr val="FF0000"/>
                </a:solidFill>
              </a:rPr>
              <a:t>PASS</a:t>
            </a:r>
            <a:r>
              <a:rPr lang="en-US" dirty="0"/>
              <a:t> to remember how to use a fire extinguisher. </a:t>
            </a:r>
          </a:p>
          <a:p>
            <a:pPr lvl="1"/>
            <a:r>
              <a:rPr lang="en-US" sz="2800" b="1" dirty="0">
                <a:solidFill>
                  <a:srgbClr val="FF0000"/>
                </a:solidFill>
              </a:rPr>
              <a:t>P – Pull </a:t>
            </a:r>
          </a:p>
          <a:p>
            <a:pPr lvl="1"/>
            <a:r>
              <a:rPr lang="en-US" sz="2800" b="1" dirty="0">
                <a:solidFill>
                  <a:srgbClr val="FF0000"/>
                </a:solidFill>
              </a:rPr>
              <a:t>A – Aim </a:t>
            </a:r>
          </a:p>
          <a:p>
            <a:pPr lvl="1"/>
            <a:r>
              <a:rPr lang="en-US" sz="2800" b="1" dirty="0">
                <a:solidFill>
                  <a:srgbClr val="FF0000"/>
                </a:solidFill>
              </a:rPr>
              <a:t>S – Squeeze </a:t>
            </a:r>
          </a:p>
          <a:p>
            <a:pPr lvl="1"/>
            <a:r>
              <a:rPr lang="en-US" sz="2800" b="1" dirty="0">
                <a:solidFill>
                  <a:srgbClr val="FF0000"/>
                </a:solidFill>
              </a:rPr>
              <a:t>S – Sweep </a:t>
            </a:r>
          </a:p>
        </p:txBody>
      </p:sp>
    </p:spTree>
    <p:extLst>
      <p:ext uri="{BB962C8B-B14F-4D97-AF65-F5344CB8AC3E}">
        <p14:creationId xmlns:p14="http://schemas.microsoft.com/office/powerpoint/2010/main" val="10491412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2034</TotalTime>
  <Words>799</Words>
  <Application>Microsoft Office PowerPoint</Application>
  <PresentationFormat>Widescreen</PresentationFormat>
  <Paragraphs>51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Open Sans</vt:lpstr>
      <vt:lpstr>Office Theme</vt:lpstr>
      <vt:lpstr>ESCRA Fire Extinguisher Training 11/15/2023</vt:lpstr>
      <vt:lpstr>ESCRA Fire Extinguisher Training</vt:lpstr>
      <vt:lpstr>ESCRA Fire Extinguisher Training</vt:lpstr>
      <vt:lpstr>ESCRA Fire Extinguisher Training</vt:lpstr>
      <vt:lpstr>ESCRA Fire Extinguisher Training</vt:lpstr>
      <vt:lpstr>ESCRA Fire Extinguisher Training</vt:lpstr>
      <vt:lpstr>ESCRA Fire Extinguisher Training</vt:lpstr>
      <vt:lpstr>ESCRA Fire Extinguisher Training</vt:lpstr>
      <vt:lpstr>ESCRA Fire Extinguisher Training</vt:lpstr>
      <vt:lpstr>ESCRA Fire Extinguisher Training</vt:lpstr>
      <vt:lpstr>ESCRA Fire Extinguisher Training</vt:lpstr>
      <vt:lpstr>ESCRA Fire Extinguisher Training</vt:lpstr>
      <vt:lpstr>ESCRA Fire Extinguisher Training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ESCRA Confined Space Training 2/19/2020</dc:title>
  <dc:creator>Scott Bailey</dc:creator>
  <cp:lastModifiedBy>Scott Bailey</cp:lastModifiedBy>
  <cp:revision>25</cp:revision>
  <dcterms:created xsi:type="dcterms:W3CDTF">2020-02-17T16:11:44Z</dcterms:created>
  <dcterms:modified xsi:type="dcterms:W3CDTF">2023-12-20T20:14:36Z</dcterms:modified>
</cp:coreProperties>
</file>