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58" r:id="rId6"/>
    <p:sldId id="262" r:id="rId7"/>
    <p:sldId id="260" r:id="rId8"/>
    <p:sldId id="261" r:id="rId9"/>
    <p:sldId id="266"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E516-81D5-4068-B45D-076C169672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F69944-C8B7-457E-AD29-3EE1BDBA0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6BDDA1-10A8-41D9-AD3B-DC6627880390}"/>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CAF7986E-D5B2-4954-AADC-4601ED0CE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D7245-8D09-44C9-B856-60708CADA5E4}"/>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93630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AE28-8436-4A01-989F-C2C7AA545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A6691-21D2-4183-A616-BCBA87337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C7049-2BB4-4AAC-AD7B-D6DB328B18A0}"/>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1BFE9F96-5FDE-4126-B610-EBEC44804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4149-D589-4BC3-84AD-D3618CAD1063}"/>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409694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07548-AF2B-4722-84FC-829F90FA5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FACBDC-B8B3-43D7-AF95-3C17D33FB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37168-99AF-4467-94BA-D00BDF143B77}"/>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0113CBB1-1973-4BA9-A2A1-E9A31EA7F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21447-EBB5-4E4B-B2D5-CA2DB414BC4A}"/>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369934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39E1-158E-4989-867B-824F75E02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D9E62-CAF0-4758-9781-CA6B2C2AE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69676-5EAC-41B8-8BD2-900A35C29575}"/>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EA200ADD-1EFE-4906-8A6E-188AD86C7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61FC-D586-479F-A07A-CF20C568EDFB}"/>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42905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E79-9448-4F9E-A8BE-723545C83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CB931-EF54-4357-B39D-B459C280F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A2B01-A5F2-4BA7-850A-D9DB056D1BD8}"/>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8D527967-1596-4F8C-8D21-1369F9915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67243-161D-4DFD-9585-D3CA289AA158}"/>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86997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6068-DF29-41B6-B98A-E3DE2F9D5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CD325-3B5E-4794-96FB-984CDABC04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C8BB7-E62C-4B44-9E7E-F802B7E36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86CDA-5AAD-471F-A569-41BE67A1F8B3}"/>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6" name="Footer Placeholder 5">
            <a:extLst>
              <a:ext uri="{FF2B5EF4-FFF2-40B4-BE49-F238E27FC236}">
                <a16:creationId xmlns:a16="http://schemas.microsoft.com/office/drawing/2014/main" id="{D17713EC-2A67-4426-AF03-02395F0EA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4B149-5EBE-4193-9521-95A0F503BE9B}"/>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67952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59DD-CA41-46AE-8E6A-AC77F7213A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5213C-7C87-4825-8435-3665C9AF8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0BCC7-017C-43CB-815E-3EDC98C05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D3C1DE-658E-4015-994A-83D1F1EB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6ABD3-C871-4681-814C-B74F473E0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F736-CC10-4BE7-A4D4-7515A54385E6}"/>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8" name="Footer Placeholder 7">
            <a:extLst>
              <a:ext uri="{FF2B5EF4-FFF2-40B4-BE49-F238E27FC236}">
                <a16:creationId xmlns:a16="http://schemas.microsoft.com/office/drawing/2014/main" id="{40A2610A-5B96-40CA-9BE1-B9C065E27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988E7-1A04-40AB-BC14-EAD2EE31C9F5}"/>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95274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C420-0491-4665-9455-21F89D1200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F47B0-DB99-47DC-AB64-7C9F3331715A}"/>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4" name="Footer Placeholder 3">
            <a:extLst>
              <a:ext uri="{FF2B5EF4-FFF2-40B4-BE49-F238E27FC236}">
                <a16:creationId xmlns:a16="http://schemas.microsoft.com/office/drawing/2014/main" id="{671B481D-11C3-4A9A-8231-BA31AA82B0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B1B9C-1721-4023-BDF5-01698402930A}"/>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97807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A6138-66E9-489F-AF31-36F2508D3AE4}"/>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3" name="Footer Placeholder 2">
            <a:extLst>
              <a:ext uri="{FF2B5EF4-FFF2-40B4-BE49-F238E27FC236}">
                <a16:creationId xmlns:a16="http://schemas.microsoft.com/office/drawing/2014/main" id="{92E771A6-75E5-421D-9CB6-E6A04DB64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2BC0B-58E9-4F2D-B48B-86213FF4FAD6}"/>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395946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09DC-1D11-4B58-865E-2FFE49C02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2E274-2597-48C3-899C-FFB256A59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A6199-11C6-4B09-8489-6DB8FE15F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7BE8-EC18-4404-A2DD-8014D6254F63}"/>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6" name="Footer Placeholder 5">
            <a:extLst>
              <a:ext uri="{FF2B5EF4-FFF2-40B4-BE49-F238E27FC236}">
                <a16:creationId xmlns:a16="http://schemas.microsoft.com/office/drawing/2014/main" id="{9D40F345-2AFF-404D-9BA8-6793664B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879D4-5529-4978-B0C6-1E1064FF2485}"/>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149633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7E69-B6F7-4B95-9CBD-FF3CAC8EE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1F4EC-0B51-4824-84A0-703B8CC4A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736850-803F-45C6-9AC0-E7CA2C127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23620-0DAA-492E-8BAC-7DBC88701DA9}"/>
              </a:ext>
            </a:extLst>
          </p:cNvPr>
          <p:cNvSpPr>
            <a:spLocks noGrp="1"/>
          </p:cNvSpPr>
          <p:nvPr>
            <p:ph type="dt" sz="half" idx="10"/>
          </p:nvPr>
        </p:nvSpPr>
        <p:spPr/>
        <p:txBody>
          <a:bodyPr/>
          <a:lstStyle/>
          <a:p>
            <a:fld id="{A2031D9B-EDB2-4021-AE40-4B5B100885EF}" type="datetimeFigureOut">
              <a:rPr lang="en-US" smtClean="0"/>
              <a:t>3/19/2024</a:t>
            </a:fld>
            <a:endParaRPr lang="en-US"/>
          </a:p>
        </p:txBody>
      </p:sp>
      <p:sp>
        <p:nvSpPr>
          <p:cNvPr id="6" name="Footer Placeholder 5">
            <a:extLst>
              <a:ext uri="{FF2B5EF4-FFF2-40B4-BE49-F238E27FC236}">
                <a16:creationId xmlns:a16="http://schemas.microsoft.com/office/drawing/2014/main" id="{559EA39D-8557-4580-8576-D36A316DD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1C4BA-22FF-4060-8419-094F2552DB72}"/>
              </a:ext>
            </a:extLst>
          </p:cNvPr>
          <p:cNvSpPr>
            <a:spLocks noGrp="1"/>
          </p:cNvSpPr>
          <p:nvPr>
            <p:ph type="sldNum" sz="quarter" idx="12"/>
          </p:nvPr>
        </p:nvSpPr>
        <p:spPr/>
        <p:txBody>
          <a:bodyPr/>
          <a:lstStyle/>
          <a:p>
            <a:fld id="{269CA0B4-866B-472F-A70E-7E16961D7723}" type="slidenum">
              <a:rPr lang="en-US" smtClean="0"/>
              <a:t>‹#›</a:t>
            </a:fld>
            <a:endParaRPr lang="en-US"/>
          </a:p>
        </p:txBody>
      </p:sp>
    </p:spTree>
    <p:extLst>
      <p:ext uri="{BB962C8B-B14F-4D97-AF65-F5344CB8AC3E}">
        <p14:creationId xmlns:p14="http://schemas.microsoft.com/office/powerpoint/2010/main" val="233064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A1F30-6C07-453D-8170-C7EA4166B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9AC76-EF8A-4F49-BEE6-CF8A4D993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8C0AB-CE35-4CE1-8EC6-401409F9A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31D9B-EDB2-4021-AE40-4B5B100885EF}" type="datetimeFigureOut">
              <a:rPr lang="en-US" smtClean="0"/>
              <a:t>3/19/2024</a:t>
            </a:fld>
            <a:endParaRPr lang="en-US"/>
          </a:p>
        </p:txBody>
      </p:sp>
      <p:sp>
        <p:nvSpPr>
          <p:cNvPr id="5" name="Footer Placeholder 4">
            <a:extLst>
              <a:ext uri="{FF2B5EF4-FFF2-40B4-BE49-F238E27FC236}">
                <a16:creationId xmlns:a16="http://schemas.microsoft.com/office/drawing/2014/main" id="{E2C3BC8B-3348-4138-BF80-6C6E19747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32B-08C7-412F-8B49-CA4133379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CA0B4-866B-472F-A70E-7E16961D7723}" type="slidenum">
              <a:rPr lang="en-US" smtClean="0"/>
              <a:t>‹#›</a:t>
            </a:fld>
            <a:endParaRPr lang="en-US"/>
          </a:p>
        </p:txBody>
      </p:sp>
    </p:spTree>
    <p:extLst>
      <p:ext uri="{BB962C8B-B14F-4D97-AF65-F5344CB8AC3E}">
        <p14:creationId xmlns:p14="http://schemas.microsoft.com/office/powerpoint/2010/main" val="694627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589C-D831-4292-90CC-F3770328D4FF}"/>
              </a:ext>
            </a:extLst>
          </p:cNvPr>
          <p:cNvSpPr>
            <a:spLocks noGrp="1"/>
          </p:cNvSpPr>
          <p:nvPr>
            <p:ph type="ctrTitle"/>
          </p:nvPr>
        </p:nvSpPr>
        <p:spPr/>
        <p:txBody>
          <a:bodyPr>
            <a:normAutofit/>
          </a:bodyPr>
          <a:lstStyle/>
          <a:p>
            <a:r>
              <a:rPr lang="en-US" sz="6600" b="1" dirty="0"/>
              <a:t>ESCRA Ferric Chloride Training </a:t>
            </a:r>
          </a:p>
        </p:txBody>
      </p:sp>
      <p:sp>
        <p:nvSpPr>
          <p:cNvPr id="3" name="Subtitle 2">
            <a:extLst>
              <a:ext uri="{FF2B5EF4-FFF2-40B4-BE49-F238E27FC236}">
                <a16:creationId xmlns:a16="http://schemas.microsoft.com/office/drawing/2014/main" id="{8B61ADD3-25DA-4CEF-B8F8-6186EE2FA54D}"/>
              </a:ext>
            </a:extLst>
          </p:cNvPr>
          <p:cNvSpPr>
            <a:spLocks noGrp="1"/>
          </p:cNvSpPr>
          <p:nvPr>
            <p:ph type="subTitle" idx="1"/>
          </p:nvPr>
        </p:nvSpPr>
        <p:spPr>
          <a:xfrm>
            <a:off x="1524000" y="3882188"/>
            <a:ext cx="9144000" cy="1375611"/>
          </a:xfrm>
        </p:spPr>
        <p:txBody>
          <a:bodyPr>
            <a:normAutofit/>
          </a:bodyPr>
          <a:lstStyle/>
          <a:p>
            <a:r>
              <a:rPr lang="en-US" sz="2800" b="1" dirty="0"/>
              <a:t>March 20, 2024</a:t>
            </a:r>
          </a:p>
        </p:txBody>
      </p:sp>
    </p:spTree>
    <p:extLst>
      <p:ext uri="{BB962C8B-B14F-4D97-AF65-F5344CB8AC3E}">
        <p14:creationId xmlns:p14="http://schemas.microsoft.com/office/powerpoint/2010/main" val="10174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D80-C7CA-456C-A7BA-D53BBA3DB0BF}"/>
              </a:ext>
            </a:extLst>
          </p:cNvPr>
          <p:cNvSpPr>
            <a:spLocks noGrp="1"/>
          </p:cNvSpPr>
          <p:nvPr>
            <p:ph type="title"/>
          </p:nvPr>
        </p:nvSpPr>
        <p:spPr/>
        <p:txBody>
          <a:bodyPr/>
          <a:lstStyle/>
          <a:p>
            <a:pPr algn="ctr"/>
            <a:r>
              <a:rPr lang="en-US" b="1" dirty="0"/>
              <a:t>Ferric Chloride Control System</a:t>
            </a:r>
            <a:br>
              <a:rPr lang="en-US" b="1" dirty="0"/>
            </a:br>
            <a:r>
              <a:rPr lang="en-US" sz="3600" b="1" dirty="0"/>
              <a:t>Located Under the Chemical Tab on the SCADA Computer</a:t>
            </a:r>
          </a:p>
        </p:txBody>
      </p:sp>
      <p:pic>
        <p:nvPicPr>
          <p:cNvPr id="7" name="Content Placeholder 6">
            <a:extLst>
              <a:ext uri="{FF2B5EF4-FFF2-40B4-BE49-F238E27FC236}">
                <a16:creationId xmlns:a16="http://schemas.microsoft.com/office/drawing/2014/main" id="{C5C82B1A-BE2C-1CFC-0C5E-5128BB74CF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37774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43D7-866C-4FA4-819B-06A75371980C}"/>
              </a:ext>
            </a:extLst>
          </p:cNvPr>
          <p:cNvSpPr>
            <a:spLocks noGrp="1"/>
          </p:cNvSpPr>
          <p:nvPr>
            <p:ph type="title"/>
          </p:nvPr>
        </p:nvSpPr>
        <p:spPr/>
        <p:txBody>
          <a:bodyPr/>
          <a:lstStyle/>
          <a:p>
            <a:pPr algn="ctr"/>
            <a:r>
              <a:rPr lang="en-US" b="1" dirty="0"/>
              <a:t>Ferric Chloride Delivery</a:t>
            </a:r>
          </a:p>
        </p:txBody>
      </p:sp>
      <p:sp>
        <p:nvSpPr>
          <p:cNvPr id="3" name="Content Placeholder 2">
            <a:extLst>
              <a:ext uri="{FF2B5EF4-FFF2-40B4-BE49-F238E27FC236}">
                <a16:creationId xmlns:a16="http://schemas.microsoft.com/office/drawing/2014/main" id="{3F23625B-BABA-4599-8703-D7398EE37F47}"/>
              </a:ext>
            </a:extLst>
          </p:cNvPr>
          <p:cNvSpPr>
            <a:spLocks noGrp="1"/>
          </p:cNvSpPr>
          <p:nvPr>
            <p:ph idx="1"/>
          </p:nvPr>
        </p:nvSpPr>
        <p:spPr/>
        <p:txBody>
          <a:bodyPr/>
          <a:lstStyle/>
          <a:p>
            <a:r>
              <a:rPr lang="en-US" dirty="0"/>
              <a:t>ESCRA receives a Ferric Chloride delivery approximately every 10 weeks depending on consumption rates.</a:t>
            </a:r>
          </a:p>
          <a:p>
            <a:r>
              <a:rPr lang="en-US" dirty="0"/>
              <a:t>A Ferric Chloride Delivery is approximately 45,000 lbs.</a:t>
            </a:r>
          </a:p>
          <a:p>
            <a:r>
              <a:rPr lang="en-US" dirty="0"/>
              <a:t>ESCRA Storage capacity is approximately 5,000 Gallons.</a:t>
            </a:r>
          </a:p>
          <a:p>
            <a:r>
              <a:rPr lang="en-US" dirty="0"/>
              <a:t>On the control computer at 8.5 feet the tanks are considered full and at .8 of a foot the tanks are considered to be empty.</a:t>
            </a:r>
          </a:p>
          <a:p>
            <a:r>
              <a:rPr lang="en-US" dirty="0"/>
              <a:t>Anyone who is supervising a delivery should wear gloves and eye protection when the hose is being connected or disconnected.</a:t>
            </a:r>
          </a:p>
          <a:p>
            <a:pPr marL="0" indent="0">
              <a:buNone/>
            </a:pPr>
            <a:r>
              <a:rPr lang="en-US" dirty="0"/>
              <a:t> </a:t>
            </a:r>
          </a:p>
        </p:txBody>
      </p:sp>
    </p:spTree>
    <p:extLst>
      <p:ext uri="{BB962C8B-B14F-4D97-AF65-F5344CB8AC3E}">
        <p14:creationId xmlns:p14="http://schemas.microsoft.com/office/powerpoint/2010/main" val="31806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06F6-4BE2-4DE7-AA5B-B476BC0C61CF}"/>
              </a:ext>
            </a:extLst>
          </p:cNvPr>
          <p:cNvSpPr>
            <a:spLocks noGrp="1"/>
          </p:cNvSpPr>
          <p:nvPr>
            <p:ph type="title"/>
          </p:nvPr>
        </p:nvSpPr>
        <p:spPr/>
        <p:txBody>
          <a:bodyPr/>
          <a:lstStyle/>
          <a:p>
            <a:pPr algn="ctr"/>
            <a:r>
              <a:rPr lang="en-US" b="1" dirty="0"/>
              <a:t>Ferric Chloride Properties</a:t>
            </a:r>
          </a:p>
        </p:txBody>
      </p:sp>
      <p:sp>
        <p:nvSpPr>
          <p:cNvPr id="3" name="Content Placeholder 2">
            <a:extLst>
              <a:ext uri="{FF2B5EF4-FFF2-40B4-BE49-F238E27FC236}">
                <a16:creationId xmlns:a16="http://schemas.microsoft.com/office/drawing/2014/main" id="{56174DD1-A07F-4B0C-85B8-30A94E0D2183}"/>
              </a:ext>
            </a:extLst>
          </p:cNvPr>
          <p:cNvSpPr>
            <a:spLocks noGrp="1"/>
          </p:cNvSpPr>
          <p:nvPr>
            <p:ph idx="1"/>
          </p:nvPr>
        </p:nvSpPr>
        <p:spPr/>
        <p:txBody>
          <a:bodyPr/>
          <a:lstStyle/>
          <a:p>
            <a:r>
              <a:rPr lang="en-US" dirty="0"/>
              <a:t>Ferric chloride is an orange to brown-black aqueous solution that has a faint hydrochloric acid odor.</a:t>
            </a:r>
          </a:p>
          <a:p>
            <a:r>
              <a:rPr lang="en-US" dirty="0"/>
              <a:t>Ferric Chloride when wet it is corrosive to aluminum and most metals.</a:t>
            </a:r>
          </a:p>
          <a:p>
            <a:r>
              <a:rPr lang="en-US" dirty="0"/>
              <a:t>Ferric Chloride itself does not burn, but may decompose upon heating (for example during a fire) to produce corrosive and/or toxic fumes.</a:t>
            </a:r>
          </a:p>
          <a:p>
            <a:r>
              <a:rPr lang="en-US" dirty="0"/>
              <a:t>Ferric chloride has the potential to react with metals to form flammable and potentially explosive hydrogen gas.</a:t>
            </a:r>
          </a:p>
          <a:p>
            <a:endParaRPr lang="en-US" dirty="0"/>
          </a:p>
        </p:txBody>
      </p:sp>
    </p:spTree>
    <p:extLst>
      <p:ext uri="{BB962C8B-B14F-4D97-AF65-F5344CB8AC3E}">
        <p14:creationId xmlns:p14="http://schemas.microsoft.com/office/powerpoint/2010/main" val="248042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EFB5-BF17-4A0F-8ABF-23E25651101A}"/>
              </a:ext>
            </a:extLst>
          </p:cNvPr>
          <p:cNvSpPr>
            <a:spLocks noGrp="1"/>
          </p:cNvSpPr>
          <p:nvPr>
            <p:ph type="title"/>
          </p:nvPr>
        </p:nvSpPr>
        <p:spPr/>
        <p:txBody>
          <a:bodyPr/>
          <a:lstStyle/>
          <a:p>
            <a:pPr algn="ctr"/>
            <a:r>
              <a:rPr lang="en-US" b="1" dirty="0"/>
              <a:t>Why Do We Use Ferric Chloride?</a:t>
            </a:r>
          </a:p>
        </p:txBody>
      </p:sp>
      <p:sp>
        <p:nvSpPr>
          <p:cNvPr id="3" name="Content Placeholder 2">
            <a:extLst>
              <a:ext uri="{FF2B5EF4-FFF2-40B4-BE49-F238E27FC236}">
                <a16:creationId xmlns:a16="http://schemas.microsoft.com/office/drawing/2014/main" id="{3632EBE1-9A0C-44BE-83CD-12148130B20D}"/>
              </a:ext>
            </a:extLst>
          </p:cNvPr>
          <p:cNvSpPr>
            <a:spLocks noGrp="1"/>
          </p:cNvSpPr>
          <p:nvPr>
            <p:ph idx="1"/>
          </p:nvPr>
        </p:nvSpPr>
        <p:spPr>
          <a:xfrm>
            <a:off x="838200" y="1690688"/>
            <a:ext cx="10515600" cy="4934701"/>
          </a:xfrm>
        </p:spPr>
        <p:txBody>
          <a:bodyPr>
            <a:normAutofit lnSpcReduction="10000"/>
          </a:bodyPr>
          <a:lstStyle/>
          <a:p>
            <a:r>
              <a:rPr lang="en-US" dirty="0"/>
              <a:t>Ferric chloride is the coagulant of choice for many industrial and sanitary wastewater treatment applications, due to its high efficiency, effectiveness in clarification, and utility as a sludge dewatering agent. Ferric Chloride is added to the mixed liquor in the Distribution Box to precipitate phosphorous for ultimate removal in the final clarifiers.</a:t>
            </a:r>
          </a:p>
          <a:p>
            <a:r>
              <a:rPr lang="en-US" dirty="0"/>
              <a:t>Phosphates act as a nutrient for algae. Removal of there by Ferric Chloride prevents algae growth in water. Ferric Chloride precipitates Phosphates out of the water which then filters out in the secondary clarifier.</a:t>
            </a:r>
          </a:p>
          <a:p>
            <a:r>
              <a:rPr lang="en-US" dirty="0"/>
              <a:t>Flocculation – The process that forces the particles to coagulate or “floc” together and settle in the secondary clarifier. This process produces a cleaner effluent.</a:t>
            </a:r>
          </a:p>
        </p:txBody>
      </p:sp>
    </p:spTree>
    <p:extLst>
      <p:ext uri="{BB962C8B-B14F-4D97-AF65-F5344CB8AC3E}">
        <p14:creationId xmlns:p14="http://schemas.microsoft.com/office/powerpoint/2010/main" val="178987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06FC-5896-4582-AFB4-45B179883D71}"/>
              </a:ext>
            </a:extLst>
          </p:cNvPr>
          <p:cNvSpPr>
            <a:spLocks noGrp="1"/>
          </p:cNvSpPr>
          <p:nvPr>
            <p:ph type="title"/>
          </p:nvPr>
        </p:nvSpPr>
        <p:spPr/>
        <p:txBody>
          <a:bodyPr/>
          <a:lstStyle/>
          <a:p>
            <a:pPr algn="ctr"/>
            <a:r>
              <a:rPr lang="en-US" b="1" dirty="0"/>
              <a:t>Ferric Chloride Storage Room Safety</a:t>
            </a:r>
          </a:p>
        </p:txBody>
      </p:sp>
      <p:pic>
        <p:nvPicPr>
          <p:cNvPr id="5" name="Content Placeholder 4">
            <a:extLst>
              <a:ext uri="{FF2B5EF4-FFF2-40B4-BE49-F238E27FC236}">
                <a16:creationId xmlns:a16="http://schemas.microsoft.com/office/drawing/2014/main" id="{315D4BB2-41CA-439F-97E6-A7AE44DF2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339520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521F-8DA3-4BBC-8A93-6B1530AEB9E8}"/>
              </a:ext>
            </a:extLst>
          </p:cNvPr>
          <p:cNvSpPr>
            <a:spLocks noGrp="1"/>
          </p:cNvSpPr>
          <p:nvPr>
            <p:ph type="title"/>
          </p:nvPr>
        </p:nvSpPr>
        <p:spPr/>
        <p:txBody>
          <a:bodyPr/>
          <a:lstStyle/>
          <a:p>
            <a:pPr algn="ctr"/>
            <a:r>
              <a:rPr lang="en-US" b="1" dirty="0"/>
              <a:t>Ferric Chloride FIRST AID / SAFETY</a:t>
            </a:r>
          </a:p>
        </p:txBody>
      </p:sp>
      <p:sp>
        <p:nvSpPr>
          <p:cNvPr id="3" name="Content Placeholder 2">
            <a:extLst>
              <a:ext uri="{FF2B5EF4-FFF2-40B4-BE49-F238E27FC236}">
                <a16:creationId xmlns:a16="http://schemas.microsoft.com/office/drawing/2014/main" id="{E00995A0-72E7-4DF4-B70E-A4BB030B11F5}"/>
              </a:ext>
            </a:extLst>
          </p:cNvPr>
          <p:cNvSpPr>
            <a:spLocks noGrp="1"/>
          </p:cNvSpPr>
          <p:nvPr>
            <p:ph idx="1"/>
          </p:nvPr>
        </p:nvSpPr>
        <p:spPr/>
        <p:txBody>
          <a:bodyPr/>
          <a:lstStyle/>
          <a:p>
            <a:r>
              <a:rPr lang="en-US" dirty="0"/>
              <a:t>Eye Contact First Aid: Immediately flush eyes for 15 minutes with large amounts of water while holding eyelids apart. Washing within one minute is essential to achieve maximum effectiveness. Obtain medical attention IMMEDIATELY after flushing. </a:t>
            </a:r>
          </a:p>
          <a:p>
            <a:r>
              <a:rPr lang="en-US" dirty="0"/>
              <a:t>Skin Contact First Aid: Flush skin with water. Remove contaminated clothing; wash before reuse. If irritation is still present, seek medical attention IMMEDIATELY. </a:t>
            </a:r>
          </a:p>
          <a:p>
            <a:r>
              <a:rPr lang="en-US" dirty="0"/>
              <a:t>Inhalation First Aid: Move to fresh air. If breathing becomes difficult, obtain medical attention IMMEDIATELY.</a:t>
            </a:r>
          </a:p>
          <a:p>
            <a:pPr marL="0" indent="0">
              <a:buNone/>
            </a:pPr>
            <a:endParaRPr lang="en-US" dirty="0"/>
          </a:p>
        </p:txBody>
      </p:sp>
    </p:spTree>
    <p:extLst>
      <p:ext uri="{BB962C8B-B14F-4D97-AF65-F5344CB8AC3E}">
        <p14:creationId xmlns:p14="http://schemas.microsoft.com/office/powerpoint/2010/main" val="95496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D35D-51B7-4FD8-B290-1A78D926FA9B}"/>
              </a:ext>
            </a:extLst>
          </p:cNvPr>
          <p:cNvSpPr>
            <a:spLocks noGrp="1"/>
          </p:cNvSpPr>
          <p:nvPr>
            <p:ph type="title"/>
          </p:nvPr>
        </p:nvSpPr>
        <p:spPr/>
        <p:txBody>
          <a:bodyPr/>
          <a:lstStyle/>
          <a:p>
            <a:pPr algn="ctr"/>
            <a:r>
              <a:rPr lang="en-US" b="1" dirty="0"/>
              <a:t>Ferric Chloride Safety Shower</a:t>
            </a:r>
          </a:p>
        </p:txBody>
      </p:sp>
      <p:pic>
        <p:nvPicPr>
          <p:cNvPr id="5" name="Content Placeholder 4">
            <a:extLst>
              <a:ext uri="{FF2B5EF4-FFF2-40B4-BE49-F238E27FC236}">
                <a16:creationId xmlns:a16="http://schemas.microsoft.com/office/drawing/2014/main" id="{945CF1F3-767C-44F6-AB1D-567FA903C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323617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AC5F-C295-4B32-A7E3-6AFE01824DCB}"/>
              </a:ext>
            </a:extLst>
          </p:cNvPr>
          <p:cNvSpPr>
            <a:spLocks noGrp="1"/>
          </p:cNvSpPr>
          <p:nvPr>
            <p:ph type="title"/>
          </p:nvPr>
        </p:nvSpPr>
        <p:spPr/>
        <p:txBody>
          <a:bodyPr/>
          <a:lstStyle/>
          <a:p>
            <a:pPr algn="ctr"/>
            <a:r>
              <a:rPr lang="en-US" b="1" dirty="0"/>
              <a:t>Ferric Chloride Personal Protective Equipment</a:t>
            </a:r>
          </a:p>
        </p:txBody>
      </p:sp>
      <p:sp>
        <p:nvSpPr>
          <p:cNvPr id="3" name="Content Placeholder 2">
            <a:extLst>
              <a:ext uri="{FF2B5EF4-FFF2-40B4-BE49-F238E27FC236}">
                <a16:creationId xmlns:a16="http://schemas.microsoft.com/office/drawing/2014/main" id="{D0053FB6-F542-4487-A798-5D1943CE2EAD}"/>
              </a:ext>
            </a:extLst>
          </p:cNvPr>
          <p:cNvSpPr>
            <a:spLocks noGrp="1"/>
          </p:cNvSpPr>
          <p:nvPr>
            <p:ph idx="1"/>
          </p:nvPr>
        </p:nvSpPr>
        <p:spPr>
          <a:xfrm>
            <a:off x="838200" y="2213811"/>
            <a:ext cx="10515600" cy="3963152"/>
          </a:xfrm>
        </p:spPr>
        <p:txBody>
          <a:bodyPr/>
          <a:lstStyle/>
          <a:p>
            <a:r>
              <a:rPr lang="en-US" dirty="0"/>
              <a:t>When working with Ferric Chloride the following PPE should be worn:</a:t>
            </a:r>
          </a:p>
          <a:p>
            <a:pPr lvl="1"/>
            <a:r>
              <a:rPr lang="en-US" dirty="0"/>
              <a:t>Protective Gloves</a:t>
            </a:r>
          </a:p>
          <a:p>
            <a:pPr lvl="1"/>
            <a:r>
              <a:rPr lang="en-US" dirty="0"/>
              <a:t>Eye Protection – Goggles or a Face Shield</a:t>
            </a:r>
          </a:p>
          <a:p>
            <a:pPr lvl="1"/>
            <a:r>
              <a:rPr lang="en-US" dirty="0"/>
              <a:t>Contact lenses should not be worn when working with Ferric Chloride.</a:t>
            </a:r>
          </a:p>
        </p:txBody>
      </p:sp>
    </p:spTree>
    <p:extLst>
      <p:ext uri="{BB962C8B-B14F-4D97-AF65-F5344CB8AC3E}">
        <p14:creationId xmlns:p14="http://schemas.microsoft.com/office/powerpoint/2010/main" val="19250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C4C7-ABE7-45DC-BD63-6985E0CC67EF}"/>
              </a:ext>
            </a:extLst>
          </p:cNvPr>
          <p:cNvSpPr>
            <a:spLocks noGrp="1"/>
          </p:cNvSpPr>
          <p:nvPr>
            <p:ph type="title"/>
          </p:nvPr>
        </p:nvSpPr>
        <p:spPr/>
        <p:txBody>
          <a:bodyPr/>
          <a:lstStyle/>
          <a:p>
            <a:pPr algn="ctr"/>
            <a:r>
              <a:rPr lang="en-US" b="1" dirty="0"/>
              <a:t>Ferric Chloride Spill or Leak</a:t>
            </a:r>
          </a:p>
        </p:txBody>
      </p:sp>
      <p:sp>
        <p:nvSpPr>
          <p:cNvPr id="3" name="Content Placeholder 2">
            <a:extLst>
              <a:ext uri="{FF2B5EF4-FFF2-40B4-BE49-F238E27FC236}">
                <a16:creationId xmlns:a16="http://schemas.microsoft.com/office/drawing/2014/main" id="{80C46634-C325-4CA3-997C-79D2455B182F}"/>
              </a:ext>
            </a:extLst>
          </p:cNvPr>
          <p:cNvSpPr>
            <a:spLocks noGrp="1"/>
          </p:cNvSpPr>
          <p:nvPr>
            <p:ph idx="1"/>
          </p:nvPr>
        </p:nvSpPr>
        <p:spPr/>
        <p:txBody>
          <a:bodyPr/>
          <a:lstStyle/>
          <a:p>
            <a:r>
              <a:rPr lang="en-US" dirty="0"/>
              <a:t>In the event that a Ferric Chloride Spill or Leak occurs notify a supervisor immediately.</a:t>
            </a:r>
          </a:p>
          <a:p>
            <a:r>
              <a:rPr lang="en-US" dirty="0"/>
              <a:t>At the control computer or the MCC the Ferric Chloride System should be turned off immediately.</a:t>
            </a:r>
          </a:p>
          <a:p>
            <a:r>
              <a:rPr lang="en-US" dirty="0"/>
              <a:t>A supervisor will determine what the proper cleanup and disposal method will be.</a:t>
            </a:r>
          </a:p>
          <a:p>
            <a:pPr marL="0" indent="0">
              <a:buNone/>
            </a:pPr>
            <a:endParaRPr lang="en-US" dirty="0"/>
          </a:p>
          <a:p>
            <a:endParaRPr lang="en-US" dirty="0"/>
          </a:p>
        </p:txBody>
      </p:sp>
    </p:spTree>
    <p:extLst>
      <p:ext uri="{BB962C8B-B14F-4D97-AF65-F5344CB8AC3E}">
        <p14:creationId xmlns:p14="http://schemas.microsoft.com/office/powerpoint/2010/main" val="279827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3BE-B7EA-4BCC-8F3A-F08EE4373201}"/>
              </a:ext>
            </a:extLst>
          </p:cNvPr>
          <p:cNvSpPr>
            <a:spLocks noGrp="1"/>
          </p:cNvSpPr>
          <p:nvPr>
            <p:ph type="title"/>
          </p:nvPr>
        </p:nvSpPr>
        <p:spPr/>
        <p:txBody>
          <a:bodyPr/>
          <a:lstStyle/>
          <a:p>
            <a:pPr algn="ctr"/>
            <a:r>
              <a:rPr lang="en-US" b="1" dirty="0"/>
              <a:t>Ferric Chloride Outside Control Panel</a:t>
            </a:r>
          </a:p>
        </p:txBody>
      </p:sp>
      <p:pic>
        <p:nvPicPr>
          <p:cNvPr id="7" name="Content Placeholder 6">
            <a:extLst>
              <a:ext uri="{FF2B5EF4-FFF2-40B4-BE49-F238E27FC236}">
                <a16:creationId xmlns:a16="http://schemas.microsoft.com/office/drawing/2014/main" id="{93BD3061-4D1E-FF07-70E3-C0C5A86BD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7503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513</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ESCRA Ferric Chloride Training </vt:lpstr>
      <vt:lpstr>Ferric Chloride Properties</vt:lpstr>
      <vt:lpstr>Why Do We Use Ferric Chloride?</vt:lpstr>
      <vt:lpstr>Ferric Chloride Storage Room Safety</vt:lpstr>
      <vt:lpstr>Ferric Chloride FIRST AID / SAFETY</vt:lpstr>
      <vt:lpstr>Ferric Chloride Safety Shower</vt:lpstr>
      <vt:lpstr>Ferric Chloride Personal Protective Equipment</vt:lpstr>
      <vt:lpstr>Ferric Chloride Spill or Leak</vt:lpstr>
      <vt:lpstr>Ferric Chloride Outside Control Panel</vt:lpstr>
      <vt:lpstr>Ferric Chloride Control System Located Under the Chemical Tab on the SCADA Computer</vt:lpstr>
      <vt:lpstr>Ferric Chloride 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 Ferric Chloride Training</dc:title>
  <dc:creator>Scott Bailey</dc:creator>
  <cp:lastModifiedBy>Scott Bailey</cp:lastModifiedBy>
  <cp:revision>16</cp:revision>
  <dcterms:created xsi:type="dcterms:W3CDTF">2020-03-16T16:03:37Z</dcterms:created>
  <dcterms:modified xsi:type="dcterms:W3CDTF">2024-03-19T12:08:10Z</dcterms:modified>
</cp:coreProperties>
</file>