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F450-9DD8-4960-8526-256DB01CF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113C6-C2CD-447A-9ED4-D94530F13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28ED-8CDF-4BC4-8486-199E3D16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EFDF-C172-4A33-8284-BD797A1A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B643-10EE-4CBB-8246-8E93F189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839A-ADB3-4A03-803B-3C92D636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FC42F-2E81-4CAB-99B6-7AB70F28C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CF66C-08CD-44FF-B271-CCF2F490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B4A45-9D2E-4F41-8081-21054805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C96B0-9C2F-4C9F-90A2-A8EC7F22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8B7351-7418-4C5A-8404-BF74B211A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57DA9-64B4-493F-8BA4-ED9B5DB7A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A575C-EF1B-49DB-BE5F-8C36C601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1316E-DAB7-4749-9382-23B9E765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78060-CB8B-4A4C-861D-E6B26A58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4891-6D7F-4955-A824-420AC12B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776C3-4675-4124-A35B-3E5AF1A4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0573-3605-4DF8-AE4A-74358B70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458B-B8DA-41C2-957C-F6D209F0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454FE-F3E1-4F6C-9A52-5C3C09CE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52D3-3089-420F-B61B-DE9F7D11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287C2-2B1F-438A-89D4-E0A72206D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965E5-856E-4735-B4AB-632E93E8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67A01-23E7-4D5B-B0F5-ADDE6DBD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AAA5C-A40B-418B-A197-BA77B64E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9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F2FC-FDB5-4A7C-A254-18CFEFC0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397D-58A3-4864-9E32-98530B0AD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2B44D-73BC-4730-BC26-68E4B56F0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3C494-3262-4A71-85F8-F4473F32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D2F25-5817-4E24-B4FC-AC72B089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D5B44-822C-41A5-B6BD-8728BBF5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B27B-0C44-454C-90CB-6DECC19F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63157-42F5-490D-A149-F77AF9C14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C293F-0FF7-4642-9194-8E24DC915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68108-749D-4832-A173-46DDA9318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282A22-064C-400F-ADBE-45FB7F91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99E10-C77D-4AB0-80E1-ABA82B9D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CBC45-B580-42A8-8BC1-90975C87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45C0E-07D8-438D-89A4-63BA6948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3980-21D7-43D8-911D-294EADD5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AB579-EC77-4C17-A232-5B314AAC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0A719-89B6-44CD-A425-02BB7D6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92474-D945-40A7-87F3-CB029D89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8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B48FD-6671-41B1-A9B1-99A2ED2D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3C4BE-2AF8-48F0-AAE8-9C2F2AAE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311A-A63B-46EA-9BC7-07D5066F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CD08-437F-4693-BDD6-A6B3F968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742C-EC15-4950-9888-5AB0D598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3A5B4-5DDE-459E-98DE-7D25D6803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5ED6B-B2F7-44C6-B51D-EFC1058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FCE11-46C7-469C-9B2A-B5398120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944BE-7072-4A61-9287-6AE29CFF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26CC-51F0-43CE-8D3A-193A7296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F1870-2C89-4999-ABFC-F273F2961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43253-5C4A-4CE8-8BB7-53C1E00EB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6CB3-0A7E-4EDC-A460-6A7A5F88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E3C44-782D-45EE-8EAA-65D52752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F6EEF-3C33-4C4E-9D01-AF98D0E7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8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C590F-B391-4530-82E3-B20833A6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0124A-B218-4C00-B9C2-EBF409F1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35502-CF8F-4B74-9F43-CAB90EE67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9C86-3C5B-4B2E-95E1-ADB36CA1E99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F1F9C-6722-4335-8DE1-553FE784D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6D7B8-AD9E-4221-91AF-C426520FA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EE8C0-2976-4C6D-8544-C9B5920E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3C37-8BAA-4F33-BCFE-5DBE9E6DC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31" y="634701"/>
            <a:ext cx="10058399" cy="1130725"/>
          </a:xfrm>
        </p:spPr>
        <p:txBody>
          <a:bodyPr/>
          <a:lstStyle/>
          <a:p>
            <a:r>
              <a:rPr lang="en-US" b="1" dirty="0"/>
              <a:t>ESCRA Forklift Training</a:t>
            </a:r>
          </a:p>
        </p:txBody>
      </p:sp>
      <p:pic>
        <p:nvPicPr>
          <p:cNvPr id="2050" name="Picture 2" descr="GP040-060MX | Alta Material Handling">
            <a:extLst>
              <a:ext uri="{FF2B5EF4-FFF2-40B4-BE49-F238E27FC236}">
                <a16:creationId xmlns:a16="http://schemas.microsoft.com/office/drawing/2014/main" id="{98CE2477-3B72-A5D2-3044-862BEAF9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99" y="2380995"/>
            <a:ext cx="4751202" cy="31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9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CF90-6D07-41E7-97DE-2DD6BD72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ESCRA Forklift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8542A-434C-4BBA-B606-C3EEE744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Forklift Training Is Necessary</a:t>
            </a:r>
          </a:p>
          <a:p>
            <a:pPr lvl="1"/>
            <a:r>
              <a:rPr lang="en-US" dirty="0"/>
              <a:t>100 fatalities each year </a:t>
            </a:r>
          </a:p>
          <a:p>
            <a:pPr lvl="1"/>
            <a:r>
              <a:rPr lang="en-US" dirty="0"/>
              <a:t>20,000 lost workday injuries annually </a:t>
            </a:r>
          </a:p>
          <a:p>
            <a:pPr lvl="1"/>
            <a:r>
              <a:rPr lang="en-US" dirty="0"/>
              <a:t>Common injuries </a:t>
            </a:r>
          </a:p>
          <a:p>
            <a:pPr lvl="2"/>
            <a:r>
              <a:rPr lang="en-US" dirty="0"/>
              <a:t>Hitting a pedestrian</a:t>
            </a:r>
          </a:p>
          <a:p>
            <a:pPr lvl="2"/>
            <a:r>
              <a:rPr lang="en-US" dirty="0"/>
              <a:t>Tipping over</a:t>
            </a:r>
          </a:p>
          <a:p>
            <a:pPr lvl="2"/>
            <a:r>
              <a:rPr lang="en-US" dirty="0"/>
              <a:t>Falling from raised forks </a:t>
            </a:r>
          </a:p>
          <a:p>
            <a:pPr lvl="2"/>
            <a:r>
              <a:rPr lang="en-US" dirty="0"/>
              <a:t>Falling from a ladder struck with a forklift</a:t>
            </a:r>
          </a:p>
          <a:p>
            <a:pPr lvl="2"/>
            <a:r>
              <a:rPr lang="en-US" dirty="0"/>
              <a:t>Falling material</a:t>
            </a:r>
          </a:p>
          <a:p>
            <a:pPr lvl="2"/>
            <a:r>
              <a:rPr lang="en-US" dirty="0"/>
              <a:t>Training reduces injuries</a:t>
            </a:r>
          </a:p>
        </p:txBody>
      </p:sp>
    </p:spTree>
    <p:extLst>
      <p:ext uri="{BB962C8B-B14F-4D97-AF65-F5344CB8AC3E}">
        <p14:creationId xmlns:p14="http://schemas.microsoft.com/office/powerpoint/2010/main" val="192186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607D-2503-4A52-9A30-8E7FE0E2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ESCRA Forklift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772A-2B5E-4690-AD4F-ABEDDA77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01"/>
            <a:ext cx="10515600" cy="462786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F0AD6-6DFB-2EE3-457B-AA62BEDA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77" y="1549101"/>
            <a:ext cx="6672046" cy="48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3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9270-2646-4133-8127-FF1EB992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ESCRA Forklift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674F-D0D0-4829-966D-3808FFEA3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Basic Forklift rules</a:t>
            </a:r>
          </a:p>
          <a:p>
            <a:pPr lvl="2"/>
            <a:r>
              <a:rPr lang="en-US" dirty="0"/>
              <a:t>Don’t stand or pass under raised forks. </a:t>
            </a:r>
          </a:p>
          <a:p>
            <a:pPr lvl="2"/>
            <a:r>
              <a:rPr lang="en-US" dirty="0"/>
              <a:t>Only handle stable loads within truck’s rated capacity. </a:t>
            </a:r>
          </a:p>
          <a:p>
            <a:pPr lvl="2"/>
            <a:r>
              <a:rPr lang="en-US" dirty="0"/>
              <a:t>Use a safety platform to lift people. </a:t>
            </a:r>
          </a:p>
          <a:p>
            <a:pPr lvl="2"/>
            <a:r>
              <a:rPr lang="en-US" dirty="0"/>
              <a:t>Only use approved trucks in hazardous locations. </a:t>
            </a:r>
          </a:p>
          <a:p>
            <a:pPr lvl="2"/>
            <a:r>
              <a:rPr lang="en-US" dirty="0"/>
              <a:t>Lower forks, neutralize controls, shut off engine, and </a:t>
            </a:r>
          </a:p>
          <a:p>
            <a:pPr marL="914400" lvl="2" indent="0">
              <a:buNone/>
            </a:pPr>
            <a:r>
              <a:rPr lang="en-US" dirty="0"/>
              <a:t>    set brakes when truck is unattended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33F48-F4BF-176B-8839-E556D9516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238" y="1690688"/>
            <a:ext cx="3181794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73FB-B515-4267-9595-D5CD8AD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ESCRA Forklift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3E4E8-378B-4B88-B458-854BC297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US" dirty="0"/>
              <a:t>While in the Operator Seat </a:t>
            </a:r>
          </a:p>
          <a:p>
            <a:pPr lvl="1"/>
            <a:r>
              <a:rPr lang="en-US" dirty="0"/>
              <a:t>Make nonmoving checks—gauges, lights, </a:t>
            </a:r>
          </a:p>
          <a:p>
            <a:pPr marL="457200" lvl="1" indent="0">
              <a:buNone/>
            </a:pPr>
            <a:r>
              <a:rPr lang="en-US" dirty="0"/>
              <a:t>   horn, backup alarm, warning light, tilt and </a:t>
            </a:r>
          </a:p>
          <a:p>
            <a:pPr marL="457200" lvl="1" indent="0">
              <a:buNone/>
            </a:pPr>
            <a:r>
              <a:rPr lang="en-US" dirty="0"/>
              <a:t>   lift mechanism, and parking brake </a:t>
            </a:r>
          </a:p>
          <a:p>
            <a:pPr lvl="1"/>
            <a:r>
              <a:rPr lang="en-US" dirty="0"/>
              <a:t>Make moving checks—seat belt, running </a:t>
            </a:r>
          </a:p>
          <a:p>
            <a:pPr marL="457200" lvl="1" indent="0">
              <a:buNone/>
            </a:pPr>
            <a:r>
              <a:rPr lang="en-US" dirty="0"/>
              <a:t>    brakes, and steering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Operator visibility</a:t>
            </a:r>
          </a:p>
          <a:p>
            <a:pPr lvl="2"/>
            <a:r>
              <a:rPr lang="en-US" dirty="0"/>
              <a:t>Loads can restrict vision. </a:t>
            </a:r>
          </a:p>
          <a:p>
            <a:pPr lvl="2"/>
            <a:r>
              <a:rPr lang="en-US" dirty="0"/>
              <a:t>Look in the direction of travel. </a:t>
            </a:r>
          </a:p>
          <a:p>
            <a:pPr lvl="2"/>
            <a:r>
              <a:rPr lang="en-US" dirty="0"/>
              <a:t>Check blind spots.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30951-690E-7A57-0538-A430C4CC7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353" y="1690688"/>
            <a:ext cx="3362794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1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1A37-C162-4DAA-8159-EE215562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ESCRA Forklift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B1941-10A4-4C14-B7FE-853AC3AE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585"/>
            <a:ext cx="10382026" cy="517442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Attachments</a:t>
            </a:r>
          </a:p>
          <a:p>
            <a:pPr lvl="2"/>
            <a:r>
              <a:rPr lang="en-US" sz="2000" dirty="0"/>
              <a:t>Attachments act like extensions to the length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or width of the forklift and, therefore, require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additional operating clearance. </a:t>
            </a:r>
          </a:p>
          <a:p>
            <a:pPr lvl="2"/>
            <a:r>
              <a:rPr lang="en-US" sz="2000" dirty="0"/>
              <a:t>Adding an attachment is like permanently carrying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a load. If the attachment weighs 1,000 pounds (</a:t>
            </a:r>
            <a:r>
              <a:rPr lang="en-US" sz="2000" dirty="0" err="1"/>
              <a:t>lb</a:t>
            </a:r>
            <a:r>
              <a:rPr lang="en-US" sz="2000" dirty="0"/>
              <a:t>),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your forklift’s capacity is automatically reduced by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1,000 lb. </a:t>
            </a:r>
          </a:p>
          <a:p>
            <a:pPr lvl="2"/>
            <a:r>
              <a:rPr lang="en-US" sz="2000" dirty="0"/>
              <a:t>Attachments typically move the load farther away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from the forklift, which increases your load center.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If the attachment moves the load 8 in. away, it will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reduce the capacity by approximately 800 </a:t>
            </a:r>
            <a:r>
              <a:rPr lang="en-US" sz="2000" dirty="0" err="1"/>
              <a:t>lb</a:t>
            </a:r>
            <a:r>
              <a:rPr lang="en-US" sz="2000" dirty="0"/>
              <a:t> (100 </a:t>
            </a:r>
            <a:r>
              <a:rPr lang="en-US" sz="2000" dirty="0" err="1"/>
              <a:t>lb</a:t>
            </a:r>
            <a:r>
              <a:rPr lang="en-US" sz="2000" dirty="0"/>
              <a:t> per in.)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because loads that normally have a load center of 24 in.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sz="2000" dirty="0"/>
              <a:t>now have a 32-in. load center.</a:t>
            </a:r>
          </a:p>
          <a:p>
            <a:pPr marL="914400" lvl="2" indent="0">
              <a:buNone/>
            </a:pPr>
            <a:endParaRPr lang="en-US" alt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01AE3-2620-7D11-6780-28D9DFCAB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623" y="2217570"/>
            <a:ext cx="2543530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1A37-C162-4DAA-8159-EE215562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ESCRA Forklift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B1941-10A4-4C14-B7FE-853AC3AE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586"/>
            <a:ext cx="10515600" cy="4862456"/>
          </a:xfrm>
        </p:spPr>
        <p:txBody>
          <a:bodyPr/>
          <a:lstStyle/>
          <a:p>
            <a:pPr lvl="1"/>
            <a:endParaRPr lang="en-US" altLang="en-US" dirty="0"/>
          </a:p>
          <a:p>
            <a:r>
              <a:rPr lang="en-US" dirty="0"/>
              <a:t>Unintentional, mistaken operation </a:t>
            </a:r>
          </a:p>
          <a:p>
            <a:pPr marL="0" indent="0">
              <a:buNone/>
            </a:pPr>
            <a:r>
              <a:rPr lang="en-US" dirty="0"/>
              <a:t>   can cause serious accidents</a:t>
            </a:r>
          </a:p>
          <a:p>
            <a:r>
              <a:rPr lang="en-US" dirty="0"/>
              <a:t>A 5,000-pound forklift at 10 mph with </a:t>
            </a:r>
          </a:p>
          <a:p>
            <a:pPr marL="0" indent="0">
              <a:buNone/>
            </a:pPr>
            <a:r>
              <a:rPr lang="en-US" dirty="0"/>
              <a:t>   a 4,000 pound load has a potential </a:t>
            </a:r>
          </a:p>
          <a:p>
            <a:pPr marL="0" indent="0">
              <a:buNone/>
            </a:pPr>
            <a:r>
              <a:rPr lang="en-US" dirty="0"/>
              <a:t>   destructive force of 135,000 pounds </a:t>
            </a:r>
          </a:p>
          <a:p>
            <a:pPr marL="0" indent="0">
              <a:buNone/>
            </a:pPr>
            <a:r>
              <a:rPr lang="en-US" dirty="0"/>
              <a:t>   of energy.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2A924-EF4D-459D-53F6-125DD038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050" y="1900867"/>
            <a:ext cx="3393141" cy="42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333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ESCRA Forklift Training</vt:lpstr>
      <vt:lpstr>ESCRA Forklift Training</vt:lpstr>
      <vt:lpstr>ESCRA Forklift Training</vt:lpstr>
      <vt:lpstr>ESCRA Forklift Training</vt:lpstr>
      <vt:lpstr>ESCRA Forklift Training</vt:lpstr>
      <vt:lpstr>ESCRA Forklift Training</vt:lpstr>
      <vt:lpstr>ESCRA Forklift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ESCRA Confined Space Training 2/19/2020</dc:title>
  <dc:creator>Scott Bailey</dc:creator>
  <cp:lastModifiedBy>Scott Bailey</cp:lastModifiedBy>
  <cp:revision>26</cp:revision>
  <dcterms:created xsi:type="dcterms:W3CDTF">2020-02-17T16:11:44Z</dcterms:created>
  <dcterms:modified xsi:type="dcterms:W3CDTF">2023-12-22T14:47:10Z</dcterms:modified>
</cp:coreProperties>
</file>