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0" r:id="rId7"/>
    <p:sldId id="261" r:id="rId8"/>
    <p:sldId id="266" r:id="rId9"/>
    <p:sldId id="262" r:id="rId10"/>
    <p:sldId id="264" r:id="rId11"/>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1" d="100"/>
          <a:sy n="111"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D55F2-EB75-4ED3-9811-17CD6333AC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9D1AD-8E1D-4432-B5CC-3EB6FD506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371C87-1E93-4D0D-9819-576F03BAC03E}"/>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5" name="Footer Placeholder 4">
            <a:extLst>
              <a:ext uri="{FF2B5EF4-FFF2-40B4-BE49-F238E27FC236}">
                <a16:creationId xmlns:a16="http://schemas.microsoft.com/office/drawing/2014/main" id="{6AFADC13-7BB0-4677-8C09-278095C0A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80BA7-D441-4CAB-ACDB-38F5CE969BA4}"/>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4117976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3084-560F-4F1B-8F64-96DF1D2691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9891DF-ED68-41B0-948D-839377261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FDCD3-61B6-48D5-B92D-224289798CAA}"/>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5" name="Footer Placeholder 4">
            <a:extLst>
              <a:ext uri="{FF2B5EF4-FFF2-40B4-BE49-F238E27FC236}">
                <a16:creationId xmlns:a16="http://schemas.microsoft.com/office/drawing/2014/main" id="{6D56F630-60CB-47B2-BE47-C29D98810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17217-17D8-40E4-A577-114A7D937728}"/>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323099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9567B3-F144-4B48-811F-3B3317AE50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90F5A-387D-496B-B83A-BBB06A91B9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8C66D-50BB-4C5F-9B32-9FBA322D0736}"/>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5" name="Footer Placeholder 4">
            <a:extLst>
              <a:ext uri="{FF2B5EF4-FFF2-40B4-BE49-F238E27FC236}">
                <a16:creationId xmlns:a16="http://schemas.microsoft.com/office/drawing/2014/main" id="{3263CEFF-2430-42B8-8264-6FAC7B6B7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4A0AF-E913-4FAB-9F65-2133759B2DF8}"/>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2455835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9F38-6A55-4E8A-8844-BAA6D9998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837FB-841D-42E0-843E-447C181E0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4A6F4-C44F-47F1-895B-63912465BA84}"/>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5" name="Footer Placeholder 4">
            <a:extLst>
              <a:ext uri="{FF2B5EF4-FFF2-40B4-BE49-F238E27FC236}">
                <a16:creationId xmlns:a16="http://schemas.microsoft.com/office/drawing/2014/main" id="{ACA741C4-23E0-47E1-AA38-1C3A8B78C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6205-79BF-4502-9C52-85A676D3F32E}"/>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256037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665C-38AC-4930-A763-1D83DED5C4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DB334-0E0E-45E7-A8C3-8506C4D558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117C9E-10AD-4391-880E-20F5CB13B14B}"/>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5" name="Footer Placeholder 4">
            <a:extLst>
              <a:ext uri="{FF2B5EF4-FFF2-40B4-BE49-F238E27FC236}">
                <a16:creationId xmlns:a16="http://schemas.microsoft.com/office/drawing/2014/main" id="{616E9D09-BF88-40D3-BC60-5CE733F55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3958C-433E-4D16-826A-476C7EB16709}"/>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285771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0F06-BF4D-4051-878D-2E3098942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CD280-2ABF-4501-B377-ACC8148AF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DD9E4-7CFB-4922-A4D4-9EC107117E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55D43C-F242-411C-914B-917C47217406}"/>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6" name="Footer Placeholder 5">
            <a:extLst>
              <a:ext uri="{FF2B5EF4-FFF2-40B4-BE49-F238E27FC236}">
                <a16:creationId xmlns:a16="http://schemas.microsoft.com/office/drawing/2014/main" id="{5333F23B-8C5D-4ECC-B317-9E25461F5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F5F16D-C997-4430-A988-AFBCA3E1AC3E}"/>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16138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14C0-8A5F-4B22-8BE6-381583FA18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E09B1A-C733-4AB9-921F-6C74DE790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F2B8B-47D2-4F50-814F-A489798FE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748E1-5C6E-4C61-BFE3-066A7FA44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35C996-9E08-45EE-9F6B-A678405FE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D2A20-88EB-4CCF-A95A-5D1A1651C562}"/>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8" name="Footer Placeholder 7">
            <a:extLst>
              <a:ext uri="{FF2B5EF4-FFF2-40B4-BE49-F238E27FC236}">
                <a16:creationId xmlns:a16="http://schemas.microsoft.com/office/drawing/2014/main" id="{5327CFA5-82BD-488D-B1ED-F8BDBA6A8C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D60537-100C-4AB7-8F1E-17A1633AE095}"/>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241104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D23B-0AC0-4055-9F93-D5AF1ABB18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3E850C-01EE-4EDD-B398-EBA24C76697D}"/>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4" name="Footer Placeholder 3">
            <a:extLst>
              <a:ext uri="{FF2B5EF4-FFF2-40B4-BE49-F238E27FC236}">
                <a16:creationId xmlns:a16="http://schemas.microsoft.com/office/drawing/2014/main" id="{710007AF-B496-4634-9A42-0BA74AF18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B16225-B92B-464C-A744-D6CFEB6411D4}"/>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3882793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D96D93-E429-4A27-BEC1-36F269B752E9}"/>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3" name="Footer Placeholder 2">
            <a:extLst>
              <a:ext uri="{FF2B5EF4-FFF2-40B4-BE49-F238E27FC236}">
                <a16:creationId xmlns:a16="http://schemas.microsoft.com/office/drawing/2014/main" id="{2A7A7D95-93CA-4956-AE63-311AB04364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118B0B-96D2-45F7-B895-18B7844FF5CC}"/>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374129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22EF-6E3D-4193-B3FC-F3E7943F8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4037A-E2CE-4272-9777-C120603A6E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D09755-5732-4DF6-96F3-60DC501A6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D1542-D4A9-48F5-8959-B2AEE95E4343}"/>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6" name="Footer Placeholder 5">
            <a:extLst>
              <a:ext uri="{FF2B5EF4-FFF2-40B4-BE49-F238E27FC236}">
                <a16:creationId xmlns:a16="http://schemas.microsoft.com/office/drawing/2014/main" id="{E35BED13-53E9-4A4F-B5E2-61DD7CA09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682D3-DF70-4850-A05E-E9EF9F75B918}"/>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55357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82A7-D577-4151-BD1D-40C1E3A2C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60B716-2F17-40A3-946D-B73C26DC63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286A3-38BB-4CE9-9BFA-08328094E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18FF73-9BD8-4411-A725-BD5CA90D6A40}"/>
              </a:ext>
            </a:extLst>
          </p:cNvPr>
          <p:cNvSpPr>
            <a:spLocks noGrp="1"/>
          </p:cNvSpPr>
          <p:nvPr>
            <p:ph type="dt" sz="half" idx="10"/>
          </p:nvPr>
        </p:nvSpPr>
        <p:spPr/>
        <p:txBody>
          <a:bodyPr/>
          <a:lstStyle/>
          <a:p>
            <a:fld id="{33915D0C-2296-40E7-BF7C-AAD84781000C}" type="datetimeFigureOut">
              <a:rPr lang="en-US" smtClean="0"/>
              <a:t>2/21/2024</a:t>
            </a:fld>
            <a:endParaRPr lang="en-US"/>
          </a:p>
        </p:txBody>
      </p:sp>
      <p:sp>
        <p:nvSpPr>
          <p:cNvPr id="6" name="Footer Placeholder 5">
            <a:extLst>
              <a:ext uri="{FF2B5EF4-FFF2-40B4-BE49-F238E27FC236}">
                <a16:creationId xmlns:a16="http://schemas.microsoft.com/office/drawing/2014/main" id="{A7FB5DDB-B76A-463B-A270-5DE166D13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8D58F-BF5E-4D69-ABA7-4D32F7D00F31}"/>
              </a:ext>
            </a:extLst>
          </p:cNvPr>
          <p:cNvSpPr>
            <a:spLocks noGrp="1"/>
          </p:cNvSpPr>
          <p:nvPr>
            <p:ph type="sldNum" sz="quarter" idx="12"/>
          </p:nvPr>
        </p:nvSpPr>
        <p:spPr/>
        <p:txBody>
          <a:bodyPr/>
          <a:lstStyle/>
          <a:p>
            <a:fld id="{90291DC8-934F-421D-AED0-DBD4BB9C23CE}" type="slidenum">
              <a:rPr lang="en-US" smtClean="0"/>
              <a:t>‹#›</a:t>
            </a:fld>
            <a:endParaRPr lang="en-US"/>
          </a:p>
        </p:txBody>
      </p:sp>
    </p:spTree>
    <p:extLst>
      <p:ext uri="{BB962C8B-B14F-4D97-AF65-F5344CB8AC3E}">
        <p14:creationId xmlns:p14="http://schemas.microsoft.com/office/powerpoint/2010/main" val="3907014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87F57-6CCF-47A9-B8CC-9D4266016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448DE7-BC12-4846-97ED-720951C771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5DA39-78E9-45FA-A4CD-994FFDA02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15D0C-2296-40E7-BF7C-AAD84781000C}" type="datetimeFigureOut">
              <a:rPr lang="en-US" smtClean="0"/>
              <a:t>2/21/2024</a:t>
            </a:fld>
            <a:endParaRPr lang="en-US"/>
          </a:p>
        </p:txBody>
      </p:sp>
      <p:sp>
        <p:nvSpPr>
          <p:cNvPr id="5" name="Footer Placeholder 4">
            <a:extLst>
              <a:ext uri="{FF2B5EF4-FFF2-40B4-BE49-F238E27FC236}">
                <a16:creationId xmlns:a16="http://schemas.microsoft.com/office/drawing/2014/main" id="{7B3A49D5-F8B3-4421-97F0-0FB7C841B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B20B0E-D327-477F-8DD0-EFD07A8734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91DC8-934F-421D-AED0-DBD4BB9C23CE}" type="slidenum">
              <a:rPr lang="en-US" smtClean="0"/>
              <a:t>‹#›</a:t>
            </a:fld>
            <a:endParaRPr lang="en-US"/>
          </a:p>
        </p:txBody>
      </p:sp>
    </p:spTree>
    <p:extLst>
      <p:ext uri="{BB962C8B-B14F-4D97-AF65-F5344CB8AC3E}">
        <p14:creationId xmlns:p14="http://schemas.microsoft.com/office/powerpoint/2010/main" val="3520910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osha.gov/SLTC/controlhazardousenerg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CA5F-F8EC-4F3D-A30C-8ECA76520127}"/>
              </a:ext>
            </a:extLst>
          </p:cNvPr>
          <p:cNvSpPr>
            <a:spLocks noGrp="1"/>
          </p:cNvSpPr>
          <p:nvPr>
            <p:ph type="ctrTitle"/>
          </p:nvPr>
        </p:nvSpPr>
        <p:spPr/>
        <p:txBody>
          <a:bodyPr>
            <a:normAutofit fontScale="90000"/>
          </a:bodyPr>
          <a:lstStyle/>
          <a:p>
            <a:r>
              <a:rPr lang="en-US" b="1" dirty="0"/>
              <a:t>ESCRA </a:t>
            </a:r>
            <a:br>
              <a:rPr lang="en-US" b="1" dirty="0"/>
            </a:br>
            <a:r>
              <a:rPr lang="en-US" b="1" dirty="0"/>
              <a:t>LOCKOUT/TAGOUT</a:t>
            </a:r>
            <a:br>
              <a:rPr lang="en-US" b="1" dirty="0"/>
            </a:br>
            <a:r>
              <a:rPr lang="en-US" b="1" dirty="0"/>
              <a:t>TRAINING</a:t>
            </a:r>
          </a:p>
        </p:txBody>
      </p:sp>
      <p:sp>
        <p:nvSpPr>
          <p:cNvPr id="3" name="Subtitle 2">
            <a:extLst>
              <a:ext uri="{FF2B5EF4-FFF2-40B4-BE49-F238E27FC236}">
                <a16:creationId xmlns:a16="http://schemas.microsoft.com/office/drawing/2014/main" id="{AED68154-C607-419D-8AD4-72BBD6F1B0F0}"/>
              </a:ext>
            </a:extLst>
          </p:cNvPr>
          <p:cNvSpPr>
            <a:spLocks noGrp="1"/>
          </p:cNvSpPr>
          <p:nvPr>
            <p:ph type="subTitle" idx="1"/>
          </p:nvPr>
        </p:nvSpPr>
        <p:spPr/>
        <p:txBody>
          <a:bodyPr/>
          <a:lstStyle/>
          <a:p>
            <a:endParaRPr lang="en-US" dirty="0"/>
          </a:p>
          <a:p>
            <a:r>
              <a:rPr lang="en-US" b="1" dirty="0"/>
              <a:t>2/21/2024</a:t>
            </a:r>
          </a:p>
        </p:txBody>
      </p:sp>
    </p:spTree>
    <p:extLst>
      <p:ext uri="{BB962C8B-B14F-4D97-AF65-F5344CB8AC3E}">
        <p14:creationId xmlns:p14="http://schemas.microsoft.com/office/powerpoint/2010/main" val="321179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2376-C806-4BF6-BAEA-11ECCC4E3F09}"/>
              </a:ext>
            </a:extLst>
          </p:cNvPr>
          <p:cNvSpPr>
            <a:spLocks noGrp="1"/>
          </p:cNvSpPr>
          <p:nvPr>
            <p:ph type="title"/>
          </p:nvPr>
        </p:nvSpPr>
        <p:spPr/>
        <p:txBody>
          <a:bodyPr/>
          <a:lstStyle/>
          <a:p>
            <a:pPr algn="ctr"/>
            <a:r>
              <a:rPr lang="en-US" b="1" dirty="0"/>
              <a:t>ESCRA LOCKOUT/TAGOUT</a:t>
            </a:r>
            <a:endParaRPr lang="en-US" dirty="0"/>
          </a:p>
        </p:txBody>
      </p:sp>
      <p:sp>
        <p:nvSpPr>
          <p:cNvPr id="3" name="Content Placeholder 2">
            <a:extLst>
              <a:ext uri="{FF2B5EF4-FFF2-40B4-BE49-F238E27FC236}">
                <a16:creationId xmlns:a16="http://schemas.microsoft.com/office/drawing/2014/main" id="{A46AA22D-40D9-4AB8-94D9-D527D5E1ADEB}"/>
              </a:ext>
            </a:extLst>
          </p:cNvPr>
          <p:cNvSpPr>
            <a:spLocks noGrp="1"/>
          </p:cNvSpPr>
          <p:nvPr>
            <p:ph idx="1"/>
          </p:nvPr>
        </p:nvSpPr>
        <p:spPr/>
        <p:txBody>
          <a:bodyPr/>
          <a:lstStyle/>
          <a:p>
            <a:endParaRPr lang="en-US" dirty="0"/>
          </a:p>
          <a:p>
            <a:r>
              <a:rPr lang="en-US" dirty="0"/>
              <a:t>PLEASE FEEL FREE TO ASK MANAGEMENT ABOUT ANY QUESTIONS OR CONCERNS YOU MAY HAVE ABOUT LOTO.</a:t>
            </a:r>
          </a:p>
          <a:p>
            <a:endParaRPr lang="en-US" dirty="0"/>
          </a:p>
          <a:p>
            <a:r>
              <a:rPr lang="en-US" dirty="0"/>
              <a:t>PLEASE BE CAREFUL AND WORK SAFE</a:t>
            </a:r>
          </a:p>
        </p:txBody>
      </p:sp>
    </p:spTree>
    <p:extLst>
      <p:ext uri="{BB962C8B-B14F-4D97-AF65-F5344CB8AC3E}">
        <p14:creationId xmlns:p14="http://schemas.microsoft.com/office/powerpoint/2010/main" val="3272887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5189-8DE4-4746-9935-7D48BD09B242}"/>
              </a:ext>
            </a:extLst>
          </p:cNvPr>
          <p:cNvSpPr>
            <a:spLocks noGrp="1"/>
          </p:cNvSpPr>
          <p:nvPr>
            <p:ph type="title"/>
          </p:nvPr>
        </p:nvSpPr>
        <p:spPr/>
        <p:txBody>
          <a:bodyPr/>
          <a:lstStyle/>
          <a:p>
            <a:pPr algn="ctr"/>
            <a:r>
              <a:rPr lang="en-US" b="1" dirty="0"/>
              <a:t>ESCRA LOCKOUT/TAGOUT</a:t>
            </a:r>
          </a:p>
        </p:txBody>
      </p:sp>
      <p:sp>
        <p:nvSpPr>
          <p:cNvPr id="3" name="Content Placeholder 2">
            <a:extLst>
              <a:ext uri="{FF2B5EF4-FFF2-40B4-BE49-F238E27FC236}">
                <a16:creationId xmlns:a16="http://schemas.microsoft.com/office/drawing/2014/main" id="{3FE2D5B0-3383-49D3-BD12-A1FA88E0AC15}"/>
              </a:ext>
            </a:extLst>
          </p:cNvPr>
          <p:cNvSpPr>
            <a:spLocks noGrp="1"/>
          </p:cNvSpPr>
          <p:nvPr>
            <p:ph idx="1"/>
          </p:nvPr>
        </p:nvSpPr>
        <p:spPr/>
        <p:txBody>
          <a:bodyPr>
            <a:normAutofit/>
          </a:bodyPr>
          <a:lstStyle/>
          <a:p>
            <a:r>
              <a:rPr lang="en-US" dirty="0"/>
              <a:t>What is LOCKOUT/TAGOUT?</a:t>
            </a:r>
          </a:p>
          <a:p>
            <a:pPr lvl="1"/>
            <a:r>
              <a:rPr lang="en-US" dirty="0"/>
              <a:t>The </a:t>
            </a:r>
            <a:r>
              <a:rPr lang="en-US" b="1" dirty="0"/>
              <a:t>Lockout</a:t>
            </a:r>
            <a:r>
              <a:rPr lang="en-US" dirty="0"/>
              <a:t>/</a:t>
            </a:r>
            <a:r>
              <a:rPr lang="en-US" b="1" dirty="0"/>
              <a:t>Tagout</a:t>
            </a:r>
            <a:r>
              <a:rPr lang="en-US" dirty="0"/>
              <a:t> standard requires the adoption and implementation of practices and procedures to shut down equipment, isolate it from its energy source(s), and prevent the release of potentially hazardous energy while maintenance and servicing activities are being performed.</a:t>
            </a:r>
          </a:p>
          <a:p>
            <a:r>
              <a:rPr lang="en-US" dirty="0"/>
              <a:t>What is hazardous energy?</a:t>
            </a:r>
          </a:p>
          <a:p>
            <a:pPr lvl="1"/>
            <a:r>
              <a:rPr lang="en-US" dirty="0"/>
              <a:t>Energy sources including electrical, mechanical, hydraulic, pneumatic, chemical, thermal, or other sources in machines and equipment can be hazardous to workers. During the servicing and maintenance of machines and equipment, the unexpected startup or release of stored energy can result in serious injury or death to workers.</a:t>
            </a:r>
          </a:p>
          <a:p>
            <a:pPr lvl="1"/>
            <a:endParaRPr lang="en-US" dirty="0"/>
          </a:p>
        </p:txBody>
      </p:sp>
    </p:spTree>
    <p:extLst>
      <p:ext uri="{BB962C8B-B14F-4D97-AF65-F5344CB8AC3E}">
        <p14:creationId xmlns:p14="http://schemas.microsoft.com/office/powerpoint/2010/main" val="63720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60F4C-91B9-49EF-B85B-940866495940}"/>
              </a:ext>
            </a:extLst>
          </p:cNvPr>
          <p:cNvSpPr>
            <a:spLocks noGrp="1"/>
          </p:cNvSpPr>
          <p:nvPr>
            <p:ph type="title"/>
          </p:nvPr>
        </p:nvSpPr>
        <p:spPr/>
        <p:txBody>
          <a:bodyPr/>
          <a:lstStyle/>
          <a:p>
            <a:pPr algn="ctr"/>
            <a:r>
              <a:rPr lang="en-US" b="1" dirty="0"/>
              <a:t>ESCRA LOCKOUT/TAGOUT</a:t>
            </a:r>
          </a:p>
        </p:txBody>
      </p:sp>
      <p:sp>
        <p:nvSpPr>
          <p:cNvPr id="4" name="Content Placeholder 3">
            <a:extLst>
              <a:ext uri="{FF2B5EF4-FFF2-40B4-BE49-F238E27FC236}">
                <a16:creationId xmlns:a16="http://schemas.microsoft.com/office/drawing/2014/main" id="{ABC91718-FCD5-4DF9-9931-035C7AC72163}"/>
              </a:ext>
            </a:extLst>
          </p:cNvPr>
          <p:cNvSpPr>
            <a:spLocks noGrp="1"/>
          </p:cNvSpPr>
          <p:nvPr>
            <p:ph idx="1"/>
          </p:nvPr>
        </p:nvSpPr>
        <p:spPr>
          <a:xfrm>
            <a:off x="838200" y="1803592"/>
            <a:ext cx="10515600" cy="4351338"/>
          </a:xfrm>
        </p:spPr>
        <p:txBody>
          <a:bodyPr/>
          <a:lstStyle/>
          <a:p>
            <a:endParaRPr lang="en-US" dirty="0"/>
          </a:p>
          <a:p>
            <a:endParaRPr lang="en-US" dirty="0"/>
          </a:p>
          <a:p>
            <a:r>
              <a:rPr lang="en-US" dirty="0"/>
              <a:t>One important maintenance safety practice is known as lockout/tagout, or what OSHA now calls the </a:t>
            </a:r>
            <a:r>
              <a:rPr lang="en-US" u="sng" dirty="0">
                <a:hlinkClick r:id="rId2">
                  <a:extLst>
                    <a:ext uri="{A12FA001-AC4F-418D-AE19-62706E023703}">
                      <ahyp:hlinkClr xmlns:ahyp="http://schemas.microsoft.com/office/drawing/2018/hyperlinkcolor" val="tx"/>
                    </a:ext>
                  </a:extLst>
                </a:hlinkClick>
              </a:rPr>
              <a:t>Control of Hazardous Energy</a:t>
            </a:r>
            <a:r>
              <a:rPr lang="en-US" dirty="0"/>
              <a:t>. This practice helps ensure that moving parts don't move when you're working on them (unless you want them to), and that no electricity is flowing through equipment that can shock you while you're repairing it.</a:t>
            </a:r>
          </a:p>
        </p:txBody>
      </p:sp>
    </p:spTree>
    <p:extLst>
      <p:ext uri="{BB962C8B-B14F-4D97-AF65-F5344CB8AC3E}">
        <p14:creationId xmlns:p14="http://schemas.microsoft.com/office/powerpoint/2010/main" val="3891466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75FB1-4F94-42A2-A29A-39F6FE980C0B}"/>
              </a:ext>
            </a:extLst>
          </p:cNvPr>
          <p:cNvSpPr>
            <a:spLocks noGrp="1"/>
          </p:cNvSpPr>
          <p:nvPr>
            <p:ph type="title"/>
          </p:nvPr>
        </p:nvSpPr>
        <p:spPr/>
        <p:txBody>
          <a:bodyPr/>
          <a:lstStyle/>
          <a:p>
            <a:pPr algn="ctr"/>
            <a:r>
              <a:rPr lang="en-US" b="1" dirty="0"/>
              <a:t>ESCRA LOCKOUT/TAGOUT</a:t>
            </a:r>
            <a:endParaRPr lang="en-US" dirty="0"/>
          </a:p>
        </p:txBody>
      </p:sp>
      <p:pic>
        <p:nvPicPr>
          <p:cNvPr id="5" name="Content Placeholder 4">
            <a:extLst>
              <a:ext uri="{FF2B5EF4-FFF2-40B4-BE49-F238E27FC236}">
                <a16:creationId xmlns:a16="http://schemas.microsoft.com/office/drawing/2014/main" id="{057884DF-AA21-4078-84CE-D91779C9CD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3089" y="2525618"/>
            <a:ext cx="4079914" cy="3059935"/>
          </a:xfrm>
        </p:spPr>
      </p:pic>
      <p:pic>
        <p:nvPicPr>
          <p:cNvPr id="7" name="Picture 6">
            <a:extLst>
              <a:ext uri="{FF2B5EF4-FFF2-40B4-BE49-F238E27FC236}">
                <a16:creationId xmlns:a16="http://schemas.microsoft.com/office/drawing/2014/main" id="{CA7EEA2A-4368-47EE-8EE5-C58187111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209" y="1850833"/>
            <a:ext cx="3367030" cy="4489373"/>
          </a:xfrm>
          <a:prstGeom prst="rect">
            <a:avLst/>
          </a:prstGeom>
        </p:spPr>
      </p:pic>
    </p:spTree>
    <p:extLst>
      <p:ext uri="{BB962C8B-B14F-4D97-AF65-F5344CB8AC3E}">
        <p14:creationId xmlns:p14="http://schemas.microsoft.com/office/powerpoint/2010/main" val="162538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DFE1-4CB0-44E2-8D1C-2ADF6759A783}"/>
              </a:ext>
            </a:extLst>
          </p:cNvPr>
          <p:cNvSpPr>
            <a:spLocks noGrp="1"/>
          </p:cNvSpPr>
          <p:nvPr>
            <p:ph type="title"/>
          </p:nvPr>
        </p:nvSpPr>
        <p:spPr/>
        <p:txBody>
          <a:bodyPr/>
          <a:lstStyle/>
          <a:p>
            <a:pPr algn="ctr"/>
            <a:r>
              <a:rPr lang="en-US" b="1" dirty="0"/>
              <a:t>ESCRA LOCKOUT/TAGOUT</a:t>
            </a:r>
            <a:endParaRPr lang="en-US" dirty="0"/>
          </a:p>
        </p:txBody>
      </p:sp>
      <p:pic>
        <p:nvPicPr>
          <p:cNvPr id="5" name="Content Placeholder 4">
            <a:extLst>
              <a:ext uri="{FF2B5EF4-FFF2-40B4-BE49-F238E27FC236}">
                <a16:creationId xmlns:a16="http://schemas.microsoft.com/office/drawing/2014/main" id="{4C16019C-8BA0-41C9-8044-1E074797FB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196" y="1590932"/>
            <a:ext cx="5193956" cy="3895467"/>
          </a:xfrm>
        </p:spPr>
      </p:pic>
      <p:pic>
        <p:nvPicPr>
          <p:cNvPr id="7" name="Picture 6">
            <a:extLst>
              <a:ext uri="{FF2B5EF4-FFF2-40B4-BE49-F238E27FC236}">
                <a16:creationId xmlns:a16="http://schemas.microsoft.com/office/drawing/2014/main" id="{4EE36B21-E37B-4984-B294-150780E70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02" y="1690688"/>
            <a:ext cx="2846784" cy="3795711"/>
          </a:xfrm>
          <a:prstGeom prst="rect">
            <a:avLst/>
          </a:prstGeom>
        </p:spPr>
      </p:pic>
      <p:sp>
        <p:nvSpPr>
          <p:cNvPr id="3" name="TextBox 2">
            <a:extLst>
              <a:ext uri="{FF2B5EF4-FFF2-40B4-BE49-F238E27FC236}">
                <a16:creationId xmlns:a16="http://schemas.microsoft.com/office/drawing/2014/main" id="{917ECACB-9ED6-47AA-AB98-94EF1EBA0BEA}"/>
              </a:ext>
            </a:extLst>
          </p:cNvPr>
          <p:cNvSpPr txBox="1"/>
          <p:nvPr/>
        </p:nvSpPr>
        <p:spPr>
          <a:xfrm>
            <a:off x="1801368" y="5760720"/>
            <a:ext cx="7552944" cy="369332"/>
          </a:xfrm>
          <a:prstGeom prst="rect">
            <a:avLst/>
          </a:prstGeom>
          <a:noFill/>
        </p:spPr>
        <p:txBody>
          <a:bodyPr wrap="square" rtlCol="0">
            <a:spAutoFit/>
          </a:bodyPr>
          <a:lstStyle/>
          <a:p>
            <a:pPr algn="ctr"/>
            <a:r>
              <a:rPr lang="en-US" dirty="0"/>
              <a:t>Prior to completing any work the energy source must be LOCKED OUT</a:t>
            </a:r>
          </a:p>
        </p:txBody>
      </p:sp>
    </p:spTree>
    <p:extLst>
      <p:ext uri="{BB962C8B-B14F-4D97-AF65-F5344CB8AC3E}">
        <p14:creationId xmlns:p14="http://schemas.microsoft.com/office/powerpoint/2010/main" val="397560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CB07-8819-4D56-A916-3C0856C6720B}"/>
              </a:ext>
            </a:extLst>
          </p:cNvPr>
          <p:cNvSpPr>
            <a:spLocks noGrp="1"/>
          </p:cNvSpPr>
          <p:nvPr>
            <p:ph type="title"/>
          </p:nvPr>
        </p:nvSpPr>
        <p:spPr/>
        <p:txBody>
          <a:bodyPr/>
          <a:lstStyle/>
          <a:p>
            <a:pPr algn="ctr"/>
            <a:r>
              <a:rPr lang="en-US" b="1" dirty="0"/>
              <a:t>ESCRA LOCKOUT/TAGOUT</a:t>
            </a:r>
            <a:endParaRPr lang="en-US" dirty="0"/>
          </a:p>
        </p:txBody>
      </p:sp>
      <p:pic>
        <p:nvPicPr>
          <p:cNvPr id="10" name="Content Placeholder 9">
            <a:extLst>
              <a:ext uri="{FF2B5EF4-FFF2-40B4-BE49-F238E27FC236}">
                <a16:creationId xmlns:a16="http://schemas.microsoft.com/office/drawing/2014/main" id="{92D0A0CF-9704-58C0-933D-1F8196D553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377" y="2033045"/>
            <a:ext cx="5537412" cy="4153059"/>
          </a:xfrm>
        </p:spPr>
      </p:pic>
      <p:pic>
        <p:nvPicPr>
          <p:cNvPr id="12" name="Picture 11">
            <a:extLst>
              <a:ext uri="{FF2B5EF4-FFF2-40B4-BE49-F238E27FC236}">
                <a16:creationId xmlns:a16="http://schemas.microsoft.com/office/drawing/2014/main" id="{79ECCF11-DB2F-9E8D-2077-552707812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60" y="2033045"/>
            <a:ext cx="5537412" cy="4153059"/>
          </a:xfrm>
          <a:prstGeom prst="rect">
            <a:avLst/>
          </a:prstGeom>
        </p:spPr>
      </p:pic>
    </p:spTree>
    <p:extLst>
      <p:ext uri="{BB962C8B-B14F-4D97-AF65-F5344CB8AC3E}">
        <p14:creationId xmlns:p14="http://schemas.microsoft.com/office/powerpoint/2010/main" val="13495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7896-75F4-4780-B1DF-737DBF36324F}"/>
              </a:ext>
            </a:extLst>
          </p:cNvPr>
          <p:cNvSpPr>
            <a:spLocks noGrp="1"/>
          </p:cNvSpPr>
          <p:nvPr>
            <p:ph type="title"/>
          </p:nvPr>
        </p:nvSpPr>
        <p:spPr/>
        <p:txBody>
          <a:bodyPr/>
          <a:lstStyle/>
          <a:p>
            <a:pPr algn="ctr"/>
            <a:r>
              <a:rPr lang="en-US" b="1" dirty="0"/>
              <a:t>ESCRA LOCKOUT/TAGOUT</a:t>
            </a:r>
            <a:endParaRPr lang="en-US" dirty="0"/>
          </a:p>
        </p:txBody>
      </p:sp>
      <p:pic>
        <p:nvPicPr>
          <p:cNvPr id="10" name="Content Placeholder 9">
            <a:extLst>
              <a:ext uri="{FF2B5EF4-FFF2-40B4-BE49-F238E27FC236}">
                <a16:creationId xmlns:a16="http://schemas.microsoft.com/office/drawing/2014/main" id="{FB3959D9-9B55-CBB3-2D48-132350CAD2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167" y="1920238"/>
            <a:ext cx="5675631" cy="4256723"/>
          </a:xfrm>
        </p:spPr>
      </p:pic>
      <p:pic>
        <p:nvPicPr>
          <p:cNvPr id="12" name="Picture 11">
            <a:extLst>
              <a:ext uri="{FF2B5EF4-FFF2-40B4-BE49-F238E27FC236}">
                <a16:creationId xmlns:a16="http://schemas.microsoft.com/office/drawing/2014/main" id="{F3D7A2C1-2FAD-0D80-087A-E6203BBAD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02" y="1920238"/>
            <a:ext cx="5675631" cy="4256723"/>
          </a:xfrm>
          <a:prstGeom prst="rect">
            <a:avLst/>
          </a:prstGeom>
        </p:spPr>
      </p:pic>
    </p:spTree>
    <p:extLst>
      <p:ext uri="{BB962C8B-B14F-4D97-AF65-F5344CB8AC3E}">
        <p14:creationId xmlns:p14="http://schemas.microsoft.com/office/powerpoint/2010/main" val="200381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7896-75F4-4780-B1DF-737DBF36324F}"/>
              </a:ext>
            </a:extLst>
          </p:cNvPr>
          <p:cNvSpPr>
            <a:spLocks noGrp="1"/>
          </p:cNvSpPr>
          <p:nvPr>
            <p:ph type="title"/>
          </p:nvPr>
        </p:nvSpPr>
        <p:spPr/>
        <p:txBody>
          <a:bodyPr/>
          <a:lstStyle/>
          <a:p>
            <a:pPr algn="ctr"/>
            <a:r>
              <a:rPr lang="en-US" b="1" dirty="0"/>
              <a:t>ESCRA LOCKOUT/TAGOUT</a:t>
            </a:r>
            <a:endParaRPr lang="en-US" dirty="0"/>
          </a:p>
        </p:txBody>
      </p:sp>
      <p:pic>
        <p:nvPicPr>
          <p:cNvPr id="6" name="Picture 5">
            <a:extLst>
              <a:ext uri="{FF2B5EF4-FFF2-40B4-BE49-F238E27FC236}">
                <a16:creationId xmlns:a16="http://schemas.microsoft.com/office/drawing/2014/main" id="{6A33F003-2C65-83EB-4FB0-DC8AAF1CF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48" y="1824036"/>
            <a:ext cx="5803899" cy="4352925"/>
          </a:xfrm>
          <a:prstGeom prst="rect">
            <a:avLst/>
          </a:prstGeom>
        </p:spPr>
      </p:pic>
      <p:pic>
        <p:nvPicPr>
          <p:cNvPr id="11" name="Content Placeholder 10">
            <a:extLst>
              <a:ext uri="{FF2B5EF4-FFF2-40B4-BE49-F238E27FC236}">
                <a16:creationId xmlns:a16="http://schemas.microsoft.com/office/drawing/2014/main" id="{FEFC140E-E847-AE13-12C0-FCBAF21FC3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7037312" y="2368152"/>
            <a:ext cx="4352925" cy="3264693"/>
          </a:xfrm>
        </p:spPr>
      </p:pic>
    </p:spTree>
    <p:extLst>
      <p:ext uri="{BB962C8B-B14F-4D97-AF65-F5344CB8AC3E}">
        <p14:creationId xmlns:p14="http://schemas.microsoft.com/office/powerpoint/2010/main" val="1917845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0CF9-60F7-43DD-9499-7685C84D2115}"/>
              </a:ext>
            </a:extLst>
          </p:cNvPr>
          <p:cNvSpPr>
            <a:spLocks noGrp="1"/>
          </p:cNvSpPr>
          <p:nvPr>
            <p:ph type="title"/>
          </p:nvPr>
        </p:nvSpPr>
        <p:spPr/>
        <p:txBody>
          <a:bodyPr/>
          <a:lstStyle/>
          <a:p>
            <a:pPr algn="ctr"/>
            <a:r>
              <a:rPr lang="en-US" b="1" dirty="0"/>
              <a:t>ESCRA LOCKOUT/TAGOUT</a:t>
            </a:r>
            <a:endParaRPr lang="en-US" dirty="0"/>
          </a:p>
        </p:txBody>
      </p:sp>
      <p:pic>
        <p:nvPicPr>
          <p:cNvPr id="5" name="Content Placeholder 4">
            <a:extLst>
              <a:ext uri="{FF2B5EF4-FFF2-40B4-BE49-F238E27FC236}">
                <a16:creationId xmlns:a16="http://schemas.microsoft.com/office/drawing/2014/main" id="{3DC24132-5629-4C86-A6C4-50CA520196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286" y="2279086"/>
            <a:ext cx="4637107" cy="3477830"/>
          </a:xfrm>
        </p:spPr>
      </p:pic>
      <p:pic>
        <p:nvPicPr>
          <p:cNvPr id="7" name="Picture 6">
            <a:extLst>
              <a:ext uri="{FF2B5EF4-FFF2-40B4-BE49-F238E27FC236}">
                <a16:creationId xmlns:a16="http://schemas.microsoft.com/office/drawing/2014/main" id="{5B38443D-0CB3-406A-AA25-76378F72F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479" y="1690688"/>
            <a:ext cx="3490970" cy="4654627"/>
          </a:xfrm>
          <a:prstGeom prst="rect">
            <a:avLst/>
          </a:prstGeom>
        </p:spPr>
      </p:pic>
    </p:spTree>
    <p:extLst>
      <p:ext uri="{BB962C8B-B14F-4D97-AF65-F5344CB8AC3E}">
        <p14:creationId xmlns:p14="http://schemas.microsoft.com/office/powerpoint/2010/main" val="2595921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252</Words>
  <Application>Microsoft Office PowerPoint</Application>
  <PresentationFormat>Widescreen</PresentationFormat>
  <Paragraphs>24</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ESCRA  LOCKOUT/TAGOUT TRAINING</vt:lpstr>
      <vt:lpstr>ESCRA LOCKOUT/TAGOUT</vt:lpstr>
      <vt:lpstr>ESCRA LOCKOUT/TAGOUT</vt:lpstr>
      <vt:lpstr>ESCRA LOCKOUT/TAGOUT</vt:lpstr>
      <vt:lpstr>ESCRA LOCKOUT/TAGOUT</vt:lpstr>
      <vt:lpstr>ESCRA LOCKOUT/TAGOUT</vt:lpstr>
      <vt:lpstr>ESCRA LOCKOUT/TAGOUT</vt:lpstr>
      <vt:lpstr>ESCRA LOCKOUT/TAGOUT</vt:lpstr>
      <vt:lpstr>ESCRA LOCKOUT/TAGOUT</vt:lpstr>
      <vt:lpstr>ESCRA LOCKOUT/TAGOUT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ESCRA  LOCKOUT/TAGOUT TRAINING</dc:title>
  <dc:creator>Scott Bailey</dc:creator>
  <cp:lastModifiedBy>Scott Bailey</cp:lastModifiedBy>
  <cp:revision>10</cp:revision>
  <cp:lastPrinted>2023-02-15T19:32:08Z</cp:lastPrinted>
  <dcterms:created xsi:type="dcterms:W3CDTF">2020-06-16T18:39:57Z</dcterms:created>
  <dcterms:modified xsi:type="dcterms:W3CDTF">2024-02-21T13:35:48Z</dcterms:modified>
</cp:coreProperties>
</file>