
<file path=[Content_Types].xml><?xml version="1.0" encoding="utf-8"?>
<Types xmlns="http://schemas.openxmlformats.org/package/2006/content-types">
  <Default Extension="bin" ContentType="image/unknown"/>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2F450-9DD8-4960-8526-256DB01CFC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B113C6-C2CD-447A-9ED4-D94530F13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D928ED-8CDF-4BC4-8486-199E3D163655}"/>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5" name="Footer Placeholder 4">
            <a:extLst>
              <a:ext uri="{FF2B5EF4-FFF2-40B4-BE49-F238E27FC236}">
                <a16:creationId xmlns:a16="http://schemas.microsoft.com/office/drawing/2014/main" id="{A89EEFDF-C172-4A33-8284-BD797A1AC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CB643-10EE-4CBB-8246-8E93F189E6A9}"/>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81913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839A-ADB3-4A03-803B-3C92D63660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9FC42F-2E81-4CAB-99B6-7AB70F28C3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CF66C-08CD-44FF-B271-CCF2F4902250}"/>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5" name="Footer Placeholder 4">
            <a:extLst>
              <a:ext uri="{FF2B5EF4-FFF2-40B4-BE49-F238E27FC236}">
                <a16:creationId xmlns:a16="http://schemas.microsoft.com/office/drawing/2014/main" id="{53EB4A45-9D2E-4F41-8081-210548054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C96B0-9C2F-4C9F-90A2-A8EC7F220AD3}"/>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02728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8B7351-7418-4C5A-8404-BF74B211AB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E57DA9-64B4-493F-8BA4-ED9B5DB7A2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A575C-EF1B-49DB-BE5F-8C36C601C2E9}"/>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5" name="Footer Placeholder 4">
            <a:extLst>
              <a:ext uri="{FF2B5EF4-FFF2-40B4-BE49-F238E27FC236}">
                <a16:creationId xmlns:a16="http://schemas.microsoft.com/office/drawing/2014/main" id="{2F51316E-DAB7-4749-9382-23B9E765C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078060-CB8B-4A4C-861D-E6B26A5854D7}"/>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46678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14891-6D7F-4955-A824-420AC12B6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776C3-4675-4124-A35B-3E5AF1A46B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CE0573-3605-4DF8-AE4A-74358B7032E1}"/>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5" name="Footer Placeholder 4">
            <a:extLst>
              <a:ext uri="{FF2B5EF4-FFF2-40B4-BE49-F238E27FC236}">
                <a16:creationId xmlns:a16="http://schemas.microsoft.com/office/drawing/2014/main" id="{DD49458B-B8DA-41C2-957C-F6D209F08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454FE-F3E1-4F6C-9A52-5C3C09CE988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071624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52D3-3089-420F-B61B-DE9F7D118F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2287C2-2B1F-438A-89D4-E0A72206D7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9965E5-856E-4735-B4AB-632E93E8FC77}"/>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5" name="Footer Placeholder 4">
            <a:extLst>
              <a:ext uri="{FF2B5EF4-FFF2-40B4-BE49-F238E27FC236}">
                <a16:creationId xmlns:a16="http://schemas.microsoft.com/office/drawing/2014/main" id="{C3667A01-23E7-4D5B-B0F5-ADDE6DBD99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AAA5C-A40B-418B-A197-BA77B64E1600}"/>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334799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F2FC-FDB5-4A7C-A254-18CFEFC010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CC397D-58A3-4864-9E32-98530B0ADD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42B44D-73BC-4730-BC26-68E4B56F0B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E03C494-3262-4A71-85F8-F4473F323891}"/>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6" name="Footer Placeholder 5">
            <a:extLst>
              <a:ext uri="{FF2B5EF4-FFF2-40B4-BE49-F238E27FC236}">
                <a16:creationId xmlns:a16="http://schemas.microsoft.com/office/drawing/2014/main" id="{0C6D2F25-5817-4E24-B4FC-AC72B089B0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FD5B44-822C-41A5-B6BD-8728BBF5253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207674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7B27B-0C44-454C-90CB-6DECC19F79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063157-42F5-490D-A149-F77AF9C14E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EC293F-0FF7-4642-9194-8E24DC9154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768108-749D-4832-A173-46DDA9318A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282A22-064C-400F-ADBE-45FB7F91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99E10-C77D-4AB0-80E1-ABA82B9D9122}"/>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8" name="Footer Placeholder 7">
            <a:extLst>
              <a:ext uri="{FF2B5EF4-FFF2-40B4-BE49-F238E27FC236}">
                <a16:creationId xmlns:a16="http://schemas.microsoft.com/office/drawing/2014/main" id="{7ADCBC45-B580-42A8-8BC1-90975C87B4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945C0E-07D8-438D-89A4-63BA6948557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987927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3980-21D7-43D8-911D-294EADD511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6AB579-EC77-4C17-A232-5B314AAC2B21}"/>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4" name="Footer Placeholder 3">
            <a:extLst>
              <a:ext uri="{FF2B5EF4-FFF2-40B4-BE49-F238E27FC236}">
                <a16:creationId xmlns:a16="http://schemas.microsoft.com/office/drawing/2014/main" id="{4D00A719-89B6-44CD-A425-02BB7D69F4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692474-D945-40A7-87F3-CB029D89ECB8}"/>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112488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EB48FD-6671-41B1-A9B1-99A2ED2D3BD0}"/>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3" name="Footer Placeholder 2">
            <a:extLst>
              <a:ext uri="{FF2B5EF4-FFF2-40B4-BE49-F238E27FC236}">
                <a16:creationId xmlns:a16="http://schemas.microsoft.com/office/drawing/2014/main" id="{A013C4BE-2AF8-48F0-AAE8-9C2F2AAE9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2D311A-A63B-46EA-9BC7-07D5066FB99F}"/>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21194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DCD08-437F-4693-BDD6-A6B3F96843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CA742C-EC15-4950-9888-5AB0D5987B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23A5B4-5DDE-459E-98DE-7D25D6803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B5ED6B-B2F7-44C6-B51D-EFC1058F6521}"/>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6" name="Footer Placeholder 5">
            <a:extLst>
              <a:ext uri="{FF2B5EF4-FFF2-40B4-BE49-F238E27FC236}">
                <a16:creationId xmlns:a16="http://schemas.microsoft.com/office/drawing/2014/main" id="{EC5FCE11-46C7-469C-9B2A-B53981207F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6944BE-7072-4A61-9287-6AE29CFF7D0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426386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26CC-51F0-43CE-8D3A-193A729687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6F1870-2C89-4999-ABFC-F273F29618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E43253-5C4A-4CE8-8BB7-53C1E00EBB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E6CB3-0A7E-4EDC-A460-6A7A5F88D59B}"/>
              </a:ext>
            </a:extLst>
          </p:cNvPr>
          <p:cNvSpPr>
            <a:spLocks noGrp="1"/>
          </p:cNvSpPr>
          <p:nvPr>
            <p:ph type="dt" sz="half" idx="10"/>
          </p:nvPr>
        </p:nvSpPr>
        <p:spPr/>
        <p:txBody>
          <a:bodyPr/>
          <a:lstStyle/>
          <a:p>
            <a:fld id="{2D189C86-3C5B-4B2E-95E1-ADB36CA1E99D}" type="datetimeFigureOut">
              <a:rPr lang="en-US" smtClean="0"/>
              <a:t>1/18/2023</a:t>
            </a:fld>
            <a:endParaRPr lang="en-US"/>
          </a:p>
        </p:txBody>
      </p:sp>
      <p:sp>
        <p:nvSpPr>
          <p:cNvPr id="6" name="Footer Placeholder 5">
            <a:extLst>
              <a:ext uri="{FF2B5EF4-FFF2-40B4-BE49-F238E27FC236}">
                <a16:creationId xmlns:a16="http://schemas.microsoft.com/office/drawing/2014/main" id="{D67E3C44-782D-45EE-8EAA-65D527527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AF6EEF-3C33-4C4E-9D01-AF98D0E79C2D}"/>
              </a:ext>
            </a:extLst>
          </p:cNvPr>
          <p:cNvSpPr>
            <a:spLocks noGrp="1"/>
          </p:cNvSpPr>
          <p:nvPr>
            <p:ph type="sldNum" sz="quarter" idx="12"/>
          </p:nvPr>
        </p:nvSpPr>
        <p:spPr/>
        <p:txBody>
          <a:bodyPr/>
          <a:lstStyle/>
          <a:p>
            <a:fld id="{5D6EE8C0-2976-4C6D-8544-C9B5920E18F6}" type="slidenum">
              <a:rPr lang="en-US" smtClean="0"/>
              <a:t>‹#›</a:t>
            </a:fld>
            <a:endParaRPr lang="en-US"/>
          </a:p>
        </p:txBody>
      </p:sp>
    </p:spTree>
    <p:extLst>
      <p:ext uri="{BB962C8B-B14F-4D97-AF65-F5344CB8AC3E}">
        <p14:creationId xmlns:p14="http://schemas.microsoft.com/office/powerpoint/2010/main" val="399148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5C590F-B391-4530-82E3-B20833A6F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20124A-B218-4C00-B9C2-EBF409F12F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535502-CF8F-4B74-9F43-CAB90EE672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89C86-3C5B-4B2E-95E1-ADB36CA1E99D}" type="datetimeFigureOut">
              <a:rPr lang="en-US" smtClean="0"/>
              <a:t>1/18/2023</a:t>
            </a:fld>
            <a:endParaRPr lang="en-US"/>
          </a:p>
        </p:txBody>
      </p:sp>
      <p:sp>
        <p:nvSpPr>
          <p:cNvPr id="5" name="Footer Placeholder 4">
            <a:extLst>
              <a:ext uri="{FF2B5EF4-FFF2-40B4-BE49-F238E27FC236}">
                <a16:creationId xmlns:a16="http://schemas.microsoft.com/office/drawing/2014/main" id="{ABEF1F9C-6722-4335-8DE1-553FE784D6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66D7B8-AD9E-4221-91AF-C426520FA7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EE8C0-2976-4C6D-8544-C9B5920E18F6}" type="slidenum">
              <a:rPr lang="en-US" smtClean="0"/>
              <a:t>‹#›</a:t>
            </a:fld>
            <a:endParaRPr lang="en-US"/>
          </a:p>
        </p:txBody>
      </p:sp>
    </p:spTree>
    <p:extLst>
      <p:ext uri="{BB962C8B-B14F-4D97-AF65-F5344CB8AC3E}">
        <p14:creationId xmlns:p14="http://schemas.microsoft.com/office/powerpoint/2010/main" val="671901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A3C37-8BAA-4F33-BCFE-5DBE9E6DC4E7}"/>
              </a:ext>
            </a:extLst>
          </p:cNvPr>
          <p:cNvSpPr>
            <a:spLocks noGrp="1"/>
          </p:cNvSpPr>
          <p:nvPr>
            <p:ph type="ctrTitle"/>
          </p:nvPr>
        </p:nvSpPr>
        <p:spPr>
          <a:xfrm>
            <a:off x="957431" y="634701"/>
            <a:ext cx="10058399" cy="2011680"/>
          </a:xfrm>
        </p:spPr>
        <p:txBody>
          <a:bodyPr/>
          <a:lstStyle/>
          <a:p>
            <a:r>
              <a:rPr lang="en-US" b="1" dirty="0"/>
              <a:t>ESCRA Confined Space Training 1/18/2023</a:t>
            </a:r>
          </a:p>
        </p:txBody>
      </p:sp>
      <p:pic>
        <p:nvPicPr>
          <p:cNvPr id="4" name="Picture 6">
            <a:extLst>
              <a:ext uri="{FF2B5EF4-FFF2-40B4-BE49-F238E27FC236}">
                <a16:creationId xmlns:a16="http://schemas.microsoft.com/office/drawing/2014/main" id="{7CEFEEB7-DD3A-4DD7-A149-710E2D9CD9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0642" y="3034048"/>
            <a:ext cx="4371975" cy="3248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01099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C5158-76EA-42A8-8B08-B07A0FB45D01}"/>
              </a:ext>
            </a:extLst>
          </p:cNvPr>
          <p:cNvSpPr>
            <a:spLocks noGrp="1"/>
          </p:cNvSpPr>
          <p:nvPr>
            <p:ph type="title"/>
          </p:nvPr>
        </p:nvSpPr>
        <p:spPr/>
        <p:txBody>
          <a:bodyPr/>
          <a:lstStyle/>
          <a:p>
            <a:pPr algn="ctr"/>
            <a:r>
              <a:rPr lang="en-US" altLang="en-US" dirty="0"/>
              <a:t>Confined Space Program</a:t>
            </a:r>
            <a:endParaRPr lang="en-US" dirty="0"/>
          </a:p>
        </p:txBody>
      </p:sp>
      <p:sp>
        <p:nvSpPr>
          <p:cNvPr id="3" name="Content Placeholder 2">
            <a:extLst>
              <a:ext uri="{FF2B5EF4-FFF2-40B4-BE49-F238E27FC236}">
                <a16:creationId xmlns:a16="http://schemas.microsoft.com/office/drawing/2014/main" id="{2A0CEF86-6094-43EE-A242-F6511E5B0B34}"/>
              </a:ext>
            </a:extLst>
          </p:cNvPr>
          <p:cNvSpPr>
            <a:spLocks noGrp="1"/>
          </p:cNvSpPr>
          <p:nvPr>
            <p:ph idx="1"/>
          </p:nvPr>
        </p:nvSpPr>
        <p:spPr/>
        <p:txBody>
          <a:bodyPr/>
          <a:lstStyle/>
          <a:p>
            <a:r>
              <a:rPr lang="en-US" altLang="en-US" dirty="0"/>
              <a:t>Evacuation &amp; Rescue Procedure:</a:t>
            </a:r>
          </a:p>
          <a:p>
            <a:pPr lvl="1">
              <a:buFontTx/>
              <a:buChar char="-"/>
            </a:pPr>
            <a:r>
              <a:rPr lang="en-US" altLang="en-US" dirty="0"/>
              <a:t>Evacuation Procedure</a:t>
            </a:r>
          </a:p>
          <a:p>
            <a:pPr lvl="2">
              <a:buFontTx/>
              <a:buChar char="-"/>
            </a:pPr>
            <a:r>
              <a:rPr lang="en-US" altLang="en-US" b="1" dirty="0"/>
              <a:t>Any time a hazardous atmosphere is encountered</a:t>
            </a:r>
          </a:p>
          <a:p>
            <a:pPr marL="914400" lvl="2" indent="0">
              <a:buNone/>
            </a:pPr>
            <a:r>
              <a:rPr lang="en-US" altLang="en-US" b="1" dirty="0"/>
              <a:t>    a confined space should </a:t>
            </a:r>
            <a:r>
              <a:rPr lang="en-US" altLang="en-US" b="1"/>
              <a:t>be evacuated. </a:t>
            </a:r>
            <a:endParaRPr lang="en-US" altLang="en-US" dirty="0"/>
          </a:p>
          <a:p>
            <a:pPr lvl="1">
              <a:buNone/>
            </a:pPr>
            <a:r>
              <a:rPr lang="en-US" altLang="en-US" dirty="0"/>
              <a:t>- Rescue teams made available</a:t>
            </a:r>
          </a:p>
          <a:p>
            <a:pPr lvl="1">
              <a:buNone/>
            </a:pPr>
            <a:r>
              <a:rPr lang="en-US" altLang="en-US" dirty="0"/>
              <a:t>- Means of contact provided</a:t>
            </a:r>
          </a:p>
          <a:p>
            <a:pPr lvl="1">
              <a:buNone/>
            </a:pPr>
            <a:r>
              <a:rPr lang="en-US" altLang="en-US" dirty="0"/>
              <a:t>- Appropriate equipment available; retrieval systems for non-entry rescue;  vertical &gt;5 ft</a:t>
            </a:r>
          </a:p>
          <a:p>
            <a:pPr lvl="1">
              <a:buFontTx/>
              <a:buChar char="-"/>
            </a:pPr>
            <a:r>
              <a:rPr lang="en-US" altLang="en-US" dirty="0"/>
              <a:t>Dial 911 &amp; notify of confined space emergency, you may attempt retrieval at that point</a:t>
            </a:r>
          </a:p>
          <a:p>
            <a:endParaRPr lang="en-US" dirty="0"/>
          </a:p>
        </p:txBody>
      </p:sp>
      <p:grpSp>
        <p:nvGrpSpPr>
          <p:cNvPr id="4" name="Group 5">
            <a:extLst>
              <a:ext uri="{FF2B5EF4-FFF2-40B4-BE49-F238E27FC236}">
                <a16:creationId xmlns:a16="http://schemas.microsoft.com/office/drawing/2014/main" id="{285DB173-C1F6-471C-BB0C-552293760033}"/>
              </a:ext>
            </a:extLst>
          </p:cNvPr>
          <p:cNvGrpSpPr>
            <a:grpSpLocks/>
          </p:cNvGrpSpPr>
          <p:nvPr/>
        </p:nvGrpSpPr>
        <p:grpSpPr bwMode="auto">
          <a:xfrm>
            <a:off x="8306697" y="1976232"/>
            <a:ext cx="2470150" cy="1536700"/>
            <a:chOff x="2222" y="1647"/>
            <a:chExt cx="1556" cy="968"/>
          </a:xfrm>
        </p:grpSpPr>
        <p:sp>
          <p:nvSpPr>
            <p:cNvPr id="5" name="Line 6">
              <a:extLst>
                <a:ext uri="{FF2B5EF4-FFF2-40B4-BE49-F238E27FC236}">
                  <a16:creationId xmlns:a16="http://schemas.microsoft.com/office/drawing/2014/main" id="{C623B81C-22E2-4B26-AAF6-A574B528C5EA}"/>
                </a:ext>
              </a:extLst>
            </p:cNvPr>
            <p:cNvSpPr>
              <a:spLocks noChangeShapeType="1"/>
            </p:cNvSpPr>
            <p:nvPr/>
          </p:nvSpPr>
          <p:spPr bwMode="auto">
            <a:xfrm flipH="1" flipV="1">
              <a:off x="2430" y="1711"/>
              <a:ext cx="32" cy="389"/>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Line 7">
              <a:extLst>
                <a:ext uri="{FF2B5EF4-FFF2-40B4-BE49-F238E27FC236}">
                  <a16:creationId xmlns:a16="http://schemas.microsoft.com/office/drawing/2014/main" id="{D009C68F-7801-4298-9FF4-B47DE1A6594A}"/>
                </a:ext>
              </a:extLst>
            </p:cNvPr>
            <p:cNvSpPr>
              <a:spLocks noChangeShapeType="1"/>
            </p:cNvSpPr>
            <p:nvPr/>
          </p:nvSpPr>
          <p:spPr bwMode="auto">
            <a:xfrm>
              <a:off x="2743" y="2159"/>
              <a:ext cx="337" cy="447"/>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Oval 8">
              <a:extLst>
                <a:ext uri="{FF2B5EF4-FFF2-40B4-BE49-F238E27FC236}">
                  <a16:creationId xmlns:a16="http://schemas.microsoft.com/office/drawing/2014/main" id="{8B96C6C1-0E08-4008-A43A-7419EDCC6EA0}"/>
                </a:ext>
              </a:extLst>
            </p:cNvPr>
            <p:cNvSpPr>
              <a:spLocks noChangeArrowheads="1"/>
            </p:cNvSpPr>
            <p:nvPr/>
          </p:nvSpPr>
          <p:spPr bwMode="auto">
            <a:xfrm>
              <a:off x="2222" y="2468"/>
              <a:ext cx="562" cy="147"/>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nvGrpSpPr>
            <p:cNvPr id="8" name="Group 9">
              <a:extLst>
                <a:ext uri="{FF2B5EF4-FFF2-40B4-BE49-F238E27FC236}">
                  <a16:creationId xmlns:a16="http://schemas.microsoft.com/office/drawing/2014/main" id="{9A94BAA3-30CD-43F2-9B6A-0D392FC93DAA}"/>
                </a:ext>
              </a:extLst>
            </p:cNvPr>
            <p:cNvGrpSpPr>
              <a:grpSpLocks/>
            </p:cNvGrpSpPr>
            <p:nvPr/>
          </p:nvGrpSpPr>
          <p:grpSpPr bwMode="auto">
            <a:xfrm>
              <a:off x="2741" y="2067"/>
              <a:ext cx="1037" cy="534"/>
              <a:chOff x="2741" y="2067"/>
              <a:chExt cx="1037" cy="534"/>
            </a:xfrm>
          </p:grpSpPr>
          <p:grpSp>
            <p:nvGrpSpPr>
              <p:cNvPr id="28" name="Group 10">
                <a:extLst>
                  <a:ext uri="{FF2B5EF4-FFF2-40B4-BE49-F238E27FC236}">
                    <a16:creationId xmlns:a16="http://schemas.microsoft.com/office/drawing/2014/main" id="{D791661F-64C7-4892-A7D1-B77653B82E0D}"/>
                  </a:ext>
                </a:extLst>
              </p:cNvPr>
              <p:cNvGrpSpPr>
                <a:grpSpLocks/>
              </p:cNvGrpSpPr>
              <p:nvPr/>
            </p:nvGrpSpPr>
            <p:grpSpPr bwMode="auto">
              <a:xfrm>
                <a:off x="2741" y="2067"/>
                <a:ext cx="921" cy="534"/>
                <a:chOff x="2741" y="2067"/>
                <a:chExt cx="921" cy="534"/>
              </a:xfrm>
            </p:grpSpPr>
            <p:grpSp>
              <p:nvGrpSpPr>
                <p:cNvPr id="30" name="Group 11">
                  <a:extLst>
                    <a:ext uri="{FF2B5EF4-FFF2-40B4-BE49-F238E27FC236}">
                      <a16:creationId xmlns:a16="http://schemas.microsoft.com/office/drawing/2014/main" id="{8CC6837C-EA8F-4CA9-A779-6185A3733100}"/>
                    </a:ext>
                  </a:extLst>
                </p:cNvPr>
                <p:cNvGrpSpPr>
                  <a:grpSpLocks/>
                </p:cNvGrpSpPr>
                <p:nvPr/>
              </p:nvGrpSpPr>
              <p:grpSpPr bwMode="auto">
                <a:xfrm>
                  <a:off x="3089" y="2067"/>
                  <a:ext cx="573" cy="534"/>
                  <a:chOff x="3089" y="2067"/>
                  <a:chExt cx="573" cy="534"/>
                </a:xfrm>
              </p:grpSpPr>
              <p:sp>
                <p:nvSpPr>
                  <p:cNvPr id="34" name="Rectangle 12">
                    <a:extLst>
                      <a:ext uri="{FF2B5EF4-FFF2-40B4-BE49-F238E27FC236}">
                        <a16:creationId xmlns:a16="http://schemas.microsoft.com/office/drawing/2014/main" id="{DE1F4777-111B-4E64-838C-8427C6B93469}"/>
                      </a:ext>
                    </a:extLst>
                  </p:cNvPr>
                  <p:cNvSpPr>
                    <a:spLocks noChangeArrowheads="1"/>
                  </p:cNvSpPr>
                  <p:nvPr/>
                </p:nvSpPr>
                <p:spPr bwMode="auto">
                  <a:xfrm>
                    <a:off x="3556"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5" name="Rectangle 13">
                    <a:extLst>
                      <a:ext uri="{FF2B5EF4-FFF2-40B4-BE49-F238E27FC236}">
                        <a16:creationId xmlns:a16="http://schemas.microsoft.com/office/drawing/2014/main" id="{23D0B43C-AA3C-417F-B5D8-6B7B469CE334}"/>
                      </a:ext>
                    </a:extLst>
                  </p:cNvPr>
                  <p:cNvSpPr>
                    <a:spLocks noChangeArrowheads="1"/>
                  </p:cNvSpPr>
                  <p:nvPr/>
                </p:nvSpPr>
                <p:spPr bwMode="auto">
                  <a:xfrm>
                    <a:off x="3436"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6" name="Rectangle 14">
                    <a:extLst>
                      <a:ext uri="{FF2B5EF4-FFF2-40B4-BE49-F238E27FC236}">
                        <a16:creationId xmlns:a16="http://schemas.microsoft.com/office/drawing/2014/main" id="{A4A0E322-D799-41F1-9E37-867D1815120B}"/>
                      </a:ext>
                    </a:extLst>
                  </p:cNvPr>
                  <p:cNvSpPr>
                    <a:spLocks noChangeArrowheads="1"/>
                  </p:cNvSpPr>
                  <p:nvPr/>
                </p:nvSpPr>
                <p:spPr bwMode="auto">
                  <a:xfrm>
                    <a:off x="3317"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7" name="Rectangle 15">
                    <a:extLst>
                      <a:ext uri="{FF2B5EF4-FFF2-40B4-BE49-F238E27FC236}">
                        <a16:creationId xmlns:a16="http://schemas.microsoft.com/office/drawing/2014/main" id="{21C06CCF-CA9E-41E0-B2E2-28E8E3E54E25}"/>
                      </a:ext>
                    </a:extLst>
                  </p:cNvPr>
                  <p:cNvSpPr>
                    <a:spLocks noChangeArrowheads="1"/>
                  </p:cNvSpPr>
                  <p:nvPr/>
                </p:nvSpPr>
                <p:spPr bwMode="auto">
                  <a:xfrm>
                    <a:off x="3208"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8" name="Rectangle 16">
                    <a:extLst>
                      <a:ext uri="{FF2B5EF4-FFF2-40B4-BE49-F238E27FC236}">
                        <a16:creationId xmlns:a16="http://schemas.microsoft.com/office/drawing/2014/main" id="{2AE1E903-A63B-4A42-9C94-D34A6A1B06C9}"/>
                      </a:ext>
                    </a:extLst>
                  </p:cNvPr>
                  <p:cNvSpPr>
                    <a:spLocks noChangeArrowheads="1"/>
                  </p:cNvSpPr>
                  <p:nvPr/>
                </p:nvSpPr>
                <p:spPr bwMode="auto">
                  <a:xfrm>
                    <a:off x="3556" y="2426"/>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9" name="Rectangle 17">
                    <a:extLst>
                      <a:ext uri="{FF2B5EF4-FFF2-40B4-BE49-F238E27FC236}">
                        <a16:creationId xmlns:a16="http://schemas.microsoft.com/office/drawing/2014/main" id="{6830EABA-ADED-4937-9F70-BAEE29C0125B}"/>
                      </a:ext>
                    </a:extLst>
                  </p:cNvPr>
                  <p:cNvSpPr>
                    <a:spLocks noChangeArrowheads="1"/>
                  </p:cNvSpPr>
                  <p:nvPr/>
                </p:nvSpPr>
                <p:spPr bwMode="auto">
                  <a:xfrm>
                    <a:off x="3089"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0" name="Rectangle 18">
                    <a:extLst>
                      <a:ext uri="{FF2B5EF4-FFF2-40B4-BE49-F238E27FC236}">
                        <a16:creationId xmlns:a16="http://schemas.microsoft.com/office/drawing/2014/main" id="{96403699-6045-4C19-8763-F0BF60E07885}"/>
                      </a:ext>
                    </a:extLst>
                  </p:cNvPr>
                  <p:cNvSpPr>
                    <a:spLocks noChangeArrowheads="1"/>
                  </p:cNvSpPr>
                  <p:nvPr/>
                </p:nvSpPr>
                <p:spPr bwMode="auto">
                  <a:xfrm>
                    <a:off x="3317" y="2426"/>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1" name="Rectangle 19">
                    <a:extLst>
                      <a:ext uri="{FF2B5EF4-FFF2-40B4-BE49-F238E27FC236}">
                        <a16:creationId xmlns:a16="http://schemas.microsoft.com/office/drawing/2014/main" id="{A3BB12E1-8C89-426E-9368-3EAAD0E9593B}"/>
                      </a:ext>
                    </a:extLst>
                  </p:cNvPr>
                  <p:cNvSpPr>
                    <a:spLocks noChangeArrowheads="1"/>
                  </p:cNvSpPr>
                  <p:nvPr/>
                </p:nvSpPr>
                <p:spPr bwMode="auto">
                  <a:xfrm>
                    <a:off x="3442" y="2329"/>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2" name="Rectangle 20">
                    <a:extLst>
                      <a:ext uri="{FF2B5EF4-FFF2-40B4-BE49-F238E27FC236}">
                        <a16:creationId xmlns:a16="http://schemas.microsoft.com/office/drawing/2014/main" id="{73A671FA-EEEF-485C-95DA-1E9A9593DBDC}"/>
                      </a:ext>
                    </a:extLst>
                  </p:cNvPr>
                  <p:cNvSpPr>
                    <a:spLocks noChangeArrowheads="1"/>
                  </p:cNvSpPr>
                  <p:nvPr/>
                </p:nvSpPr>
                <p:spPr bwMode="auto">
                  <a:xfrm>
                    <a:off x="3436" y="2426"/>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3" name="Rectangle 21">
                    <a:extLst>
                      <a:ext uri="{FF2B5EF4-FFF2-40B4-BE49-F238E27FC236}">
                        <a16:creationId xmlns:a16="http://schemas.microsoft.com/office/drawing/2014/main" id="{2C1315EE-69B9-4A30-A232-E80A2C4DBD73}"/>
                      </a:ext>
                    </a:extLst>
                  </p:cNvPr>
                  <p:cNvSpPr>
                    <a:spLocks noChangeArrowheads="1"/>
                  </p:cNvSpPr>
                  <p:nvPr/>
                </p:nvSpPr>
                <p:spPr bwMode="auto">
                  <a:xfrm>
                    <a:off x="3208" y="2335"/>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4" name="Rectangle 22">
                    <a:extLst>
                      <a:ext uri="{FF2B5EF4-FFF2-40B4-BE49-F238E27FC236}">
                        <a16:creationId xmlns:a16="http://schemas.microsoft.com/office/drawing/2014/main" id="{7BAD5283-7112-4FB8-9732-B94B7DBC0461}"/>
                      </a:ext>
                    </a:extLst>
                  </p:cNvPr>
                  <p:cNvSpPr>
                    <a:spLocks noChangeArrowheads="1"/>
                  </p:cNvSpPr>
                  <p:nvPr/>
                </p:nvSpPr>
                <p:spPr bwMode="auto">
                  <a:xfrm>
                    <a:off x="3203" y="2432"/>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5" name="Rectangle 23">
                    <a:extLst>
                      <a:ext uri="{FF2B5EF4-FFF2-40B4-BE49-F238E27FC236}">
                        <a16:creationId xmlns:a16="http://schemas.microsoft.com/office/drawing/2014/main" id="{E4EAC0CD-D2ED-4C6C-8462-E98D4FC3DD26}"/>
                      </a:ext>
                    </a:extLst>
                  </p:cNvPr>
                  <p:cNvSpPr>
                    <a:spLocks noChangeArrowheads="1"/>
                  </p:cNvSpPr>
                  <p:nvPr/>
                </p:nvSpPr>
                <p:spPr bwMode="auto">
                  <a:xfrm>
                    <a:off x="3322" y="2244"/>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6" name="Rectangle 24">
                    <a:extLst>
                      <a:ext uri="{FF2B5EF4-FFF2-40B4-BE49-F238E27FC236}">
                        <a16:creationId xmlns:a16="http://schemas.microsoft.com/office/drawing/2014/main" id="{10C25166-952F-4147-8BBE-62379A1798A9}"/>
                      </a:ext>
                    </a:extLst>
                  </p:cNvPr>
                  <p:cNvSpPr>
                    <a:spLocks noChangeArrowheads="1"/>
                  </p:cNvSpPr>
                  <p:nvPr/>
                </p:nvSpPr>
                <p:spPr bwMode="auto">
                  <a:xfrm>
                    <a:off x="3328" y="2335"/>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7" name="Rectangle 25">
                    <a:extLst>
                      <a:ext uri="{FF2B5EF4-FFF2-40B4-BE49-F238E27FC236}">
                        <a16:creationId xmlns:a16="http://schemas.microsoft.com/office/drawing/2014/main" id="{F357467B-F630-4783-AE60-6BED0A234D07}"/>
                      </a:ext>
                    </a:extLst>
                  </p:cNvPr>
                  <p:cNvSpPr>
                    <a:spLocks noChangeArrowheads="1"/>
                  </p:cNvSpPr>
                  <p:nvPr/>
                </p:nvSpPr>
                <p:spPr bwMode="auto">
                  <a:xfrm>
                    <a:off x="3208" y="2152"/>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8" name="Rectangle 26">
                    <a:extLst>
                      <a:ext uri="{FF2B5EF4-FFF2-40B4-BE49-F238E27FC236}">
                        <a16:creationId xmlns:a16="http://schemas.microsoft.com/office/drawing/2014/main" id="{5671FAD1-F897-4A13-8287-E2FCE394F1EE}"/>
                      </a:ext>
                    </a:extLst>
                  </p:cNvPr>
                  <p:cNvSpPr>
                    <a:spLocks noChangeArrowheads="1"/>
                  </p:cNvSpPr>
                  <p:nvPr/>
                </p:nvSpPr>
                <p:spPr bwMode="auto">
                  <a:xfrm>
                    <a:off x="3208" y="2244"/>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9" name="Rectangle 27">
                    <a:extLst>
                      <a:ext uri="{FF2B5EF4-FFF2-40B4-BE49-F238E27FC236}">
                        <a16:creationId xmlns:a16="http://schemas.microsoft.com/office/drawing/2014/main" id="{D202FE37-BBFB-414B-BDC9-7BE02A2D1666}"/>
                      </a:ext>
                    </a:extLst>
                  </p:cNvPr>
                  <p:cNvSpPr>
                    <a:spLocks noChangeArrowheads="1"/>
                  </p:cNvSpPr>
                  <p:nvPr/>
                </p:nvSpPr>
                <p:spPr bwMode="auto">
                  <a:xfrm>
                    <a:off x="3089" y="2329"/>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50" name="Rectangle 28">
                    <a:extLst>
                      <a:ext uri="{FF2B5EF4-FFF2-40B4-BE49-F238E27FC236}">
                        <a16:creationId xmlns:a16="http://schemas.microsoft.com/office/drawing/2014/main" id="{44D88E42-C5CF-4606-9153-11FEC8471858}"/>
                      </a:ext>
                    </a:extLst>
                  </p:cNvPr>
                  <p:cNvSpPr>
                    <a:spLocks noChangeArrowheads="1"/>
                  </p:cNvSpPr>
                  <p:nvPr/>
                </p:nvSpPr>
                <p:spPr bwMode="auto">
                  <a:xfrm>
                    <a:off x="3089" y="2420"/>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51" name="Rectangle 29">
                    <a:extLst>
                      <a:ext uri="{FF2B5EF4-FFF2-40B4-BE49-F238E27FC236}">
                        <a16:creationId xmlns:a16="http://schemas.microsoft.com/office/drawing/2014/main" id="{12FFF3A1-E9DC-49D9-85A4-5918B04C8295}"/>
                      </a:ext>
                    </a:extLst>
                  </p:cNvPr>
                  <p:cNvSpPr>
                    <a:spLocks noChangeArrowheads="1"/>
                  </p:cNvSpPr>
                  <p:nvPr/>
                </p:nvSpPr>
                <p:spPr bwMode="auto">
                  <a:xfrm>
                    <a:off x="3089" y="2067"/>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52" name="Rectangle 30">
                    <a:extLst>
                      <a:ext uri="{FF2B5EF4-FFF2-40B4-BE49-F238E27FC236}">
                        <a16:creationId xmlns:a16="http://schemas.microsoft.com/office/drawing/2014/main" id="{CD938102-4A8C-4552-8BA9-8470D327D8A6}"/>
                      </a:ext>
                    </a:extLst>
                  </p:cNvPr>
                  <p:cNvSpPr>
                    <a:spLocks noChangeArrowheads="1"/>
                  </p:cNvSpPr>
                  <p:nvPr/>
                </p:nvSpPr>
                <p:spPr bwMode="auto">
                  <a:xfrm>
                    <a:off x="3089" y="2152"/>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53" name="Rectangle 31">
                    <a:extLst>
                      <a:ext uri="{FF2B5EF4-FFF2-40B4-BE49-F238E27FC236}">
                        <a16:creationId xmlns:a16="http://schemas.microsoft.com/office/drawing/2014/main" id="{07CD46C0-1AF0-4262-A857-DF01104682AC}"/>
                      </a:ext>
                    </a:extLst>
                  </p:cNvPr>
                  <p:cNvSpPr>
                    <a:spLocks noChangeArrowheads="1"/>
                  </p:cNvSpPr>
                  <p:nvPr/>
                </p:nvSpPr>
                <p:spPr bwMode="auto">
                  <a:xfrm>
                    <a:off x="3089" y="2238"/>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
              <p:nvSpPr>
                <p:cNvPr id="31" name="Rectangle 32">
                  <a:extLst>
                    <a:ext uri="{FF2B5EF4-FFF2-40B4-BE49-F238E27FC236}">
                      <a16:creationId xmlns:a16="http://schemas.microsoft.com/office/drawing/2014/main" id="{E8BEEA8A-D499-427F-A181-9AB11686F58B}"/>
                    </a:ext>
                  </a:extLst>
                </p:cNvPr>
                <p:cNvSpPr>
                  <a:spLocks noChangeArrowheads="1"/>
                </p:cNvSpPr>
                <p:nvPr/>
              </p:nvSpPr>
              <p:spPr bwMode="auto">
                <a:xfrm>
                  <a:off x="2741" y="2067"/>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2" name="Rectangle 33">
                  <a:extLst>
                    <a:ext uri="{FF2B5EF4-FFF2-40B4-BE49-F238E27FC236}">
                      <a16:creationId xmlns:a16="http://schemas.microsoft.com/office/drawing/2014/main" id="{816FEA93-DD11-4787-913B-CFCB0E5C7BC3}"/>
                    </a:ext>
                  </a:extLst>
                </p:cNvPr>
                <p:cNvSpPr>
                  <a:spLocks noChangeArrowheads="1"/>
                </p:cNvSpPr>
                <p:nvPr/>
              </p:nvSpPr>
              <p:spPr bwMode="auto">
                <a:xfrm>
                  <a:off x="2980" y="2067"/>
                  <a:ext cx="105"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3" name="Rectangle 34">
                  <a:extLst>
                    <a:ext uri="{FF2B5EF4-FFF2-40B4-BE49-F238E27FC236}">
                      <a16:creationId xmlns:a16="http://schemas.microsoft.com/office/drawing/2014/main" id="{0BA70CD4-16C1-4817-819F-1619940A2AEF}"/>
                    </a:ext>
                  </a:extLst>
                </p:cNvPr>
                <p:cNvSpPr>
                  <a:spLocks noChangeArrowheads="1"/>
                </p:cNvSpPr>
                <p:nvPr/>
              </p:nvSpPr>
              <p:spPr bwMode="auto">
                <a:xfrm>
                  <a:off x="2861" y="2067"/>
                  <a:ext cx="106" cy="83"/>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
            <p:nvSpPr>
              <p:cNvPr id="29" name="Rectangle 35">
                <a:extLst>
                  <a:ext uri="{FF2B5EF4-FFF2-40B4-BE49-F238E27FC236}">
                    <a16:creationId xmlns:a16="http://schemas.microsoft.com/office/drawing/2014/main" id="{4F4AF7ED-AF14-4D18-B6EB-B817D616546A}"/>
                  </a:ext>
                </a:extLst>
              </p:cNvPr>
              <p:cNvSpPr>
                <a:spLocks noChangeArrowheads="1"/>
              </p:cNvSpPr>
              <p:nvPr/>
            </p:nvSpPr>
            <p:spPr bwMode="auto">
              <a:xfrm>
                <a:off x="3672" y="2517"/>
                <a:ext cx="106" cy="8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
          <p:nvSpPr>
            <p:cNvPr id="9" name="Oval 36">
              <a:extLst>
                <a:ext uri="{FF2B5EF4-FFF2-40B4-BE49-F238E27FC236}">
                  <a16:creationId xmlns:a16="http://schemas.microsoft.com/office/drawing/2014/main" id="{55AB7D24-F108-46E1-B31A-DE02E105C880}"/>
                </a:ext>
              </a:extLst>
            </p:cNvPr>
            <p:cNvSpPr>
              <a:spLocks noChangeArrowheads="1"/>
            </p:cNvSpPr>
            <p:nvPr/>
          </p:nvSpPr>
          <p:spPr bwMode="auto">
            <a:xfrm>
              <a:off x="2738" y="2033"/>
              <a:ext cx="329" cy="38"/>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0" name="Rectangle 37">
              <a:extLst>
                <a:ext uri="{FF2B5EF4-FFF2-40B4-BE49-F238E27FC236}">
                  <a16:creationId xmlns:a16="http://schemas.microsoft.com/office/drawing/2014/main" id="{0E234CA2-56BF-45F6-83C9-158C0FA9614A}"/>
                </a:ext>
              </a:extLst>
            </p:cNvPr>
            <p:cNvSpPr>
              <a:spLocks noChangeArrowheads="1"/>
            </p:cNvSpPr>
            <p:nvPr/>
          </p:nvSpPr>
          <p:spPr bwMode="auto">
            <a:xfrm>
              <a:off x="2842" y="1676"/>
              <a:ext cx="38" cy="368"/>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1" name="Rectangle 38">
              <a:extLst>
                <a:ext uri="{FF2B5EF4-FFF2-40B4-BE49-F238E27FC236}">
                  <a16:creationId xmlns:a16="http://schemas.microsoft.com/office/drawing/2014/main" id="{F320ADC9-25CC-4A69-97A4-B9AF390D5F37}"/>
                </a:ext>
              </a:extLst>
            </p:cNvPr>
            <p:cNvSpPr>
              <a:spLocks noChangeArrowheads="1"/>
            </p:cNvSpPr>
            <p:nvPr/>
          </p:nvSpPr>
          <p:spPr bwMode="auto">
            <a:xfrm>
              <a:off x="2473" y="1676"/>
              <a:ext cx="387" cy="25"/>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2" name="Oval 39">
              <a:extLst>
                <a:ext uri="{FF2B5EF4-FFF2-40B4-BE49-F238E27FC236}">
                  <a16:creationId xmlns:a16="http://schemas.microsoft.com/office/drawing/2014/main" id="{78270D54-4985-4332-87BB-E5B6CD8456A9}"/>
                </a:ext>
              </a:extLst>
            </p:cNvPr>
            <p:cNvSpPr>
              <a:spLocks noChangeArrowheads="1"/>
            </p:cNvSpPr>
            <p:nvPr/>
          </p:nvSpPr>
          <p:spPr bwMode="auto">
            <a:xfrm>
              <a:off x="2847" y="1870"/>
              <a:ext cx="59" cy="59"/>
            </a:xfrm>
            <a:prstGeom prst="ellipse">
              <a:avLst/>
            </a:prstGeom>
            <a:solidFill>
              <a:schemeClr val="bg1"/>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3" name="Oval 40">
              <a:extLst>
                <a:ext uri="{FF2B5EF4-FFF2-40B4-BE49-F238E27FC236}">
                  <a16:creationId xmlns:a16="http://schemas.microsoft.com/office/drawing/2014/main" id="{D5313538-0B56-430B-A1FF-EA26DF7AC4A8}"/>
                </a:ext>
              </a:extLst>
            </p:cNvPr>
            <p:cNvSpPr>
              <a:spLocks noChangeArrowheads="1"/>
            </p:cNvSpPr>
            <p:nvPr/>
          </p:nvSpPr>
          <p:spPr bwMode="auto">
            <a:xfrm>
              <a:off x="2835" y="1656"/>
              <a:ext cx="58" cy="59"/>
            </a:xfrm>
            <a:prstGeom prst="ellipse">
              <a:avLst/>
            </a:prstGeom>
            <a:solidFill>
              <a:schemeClr val="bg1"/>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4" name="Oval 41">
              <a:extLst>
                <a:ext uri="{FF2B5EF4-FFF2-40B4-BE49-F238E27FC236}">
                  <a16:creationId xmlns:a16="http://schemas.microsoft.com/office/drawing/2014/main" id="{9C917AFF-FD78-4053-868D-FB487EB92430}"/>
                </a:ext>
              </a:extLst>
            </p:cNvPr>
            <p:cNvSpPr>
              <a:spLocks noChangeArrowheads="1"/>
            </p:cNvSpPr>
            <p:nvPr/>
          </p:nvSpPr>
          <p:spPr bwMode="auto">
            <a:xfrm>
              <a:off x="2439" y="1663"/>
              <a:ext cx="59" cy="58"/>
            </a:xfrm>
            <a:prstGeom prst="ellipse">
              <a:avLst/>
            </a:prstGeom>
            <a:solidFill>
              <a:schemeClr val="bg1"/>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5" name="Line 42">
              <a:extLst>
                <a:ext uri="{FF2B5EF4-FFF2-40B4-BE49-F238E27FC236}">
                  <a16:creationId xmlns:a16="http://schemas.microsoft.com/office/drawing/2014/main" id="{123EC0F7-1583-4FE0-B580-00171A212A68}"/>
                </a:ext>
              </a:extLst>
            </p:cNvPr>
            <p:cNvSpPr>
              <a:spLocks noChangeShapeType="1"/>
            </p:cNvSpPr>
            <p:nvPr/>
          </p:nvSpPr>
          <p:spPr bwMode="auto">
            <a:xfrm flipH="1" flipV="1">
              <a:off x="2896" y="1666"/>
              <a:ext cx="13" cy="272"/>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43">
              <a:extLst>
                <a:ext uri="{FF2B5EF4-FFF2-40B4-BE49-F238E27FC236}">
                  <a16:creationId xmlns:a16="http://schemas.microsoft.com/office/drawing/2014/main" id="{36072DF9-5EA0-45AE-A6C1-A41745632150}"/>
                </a:ext>
              </a:extLst>
            </p:cNvPr>
            <p:cNvSpPr>
              <a:spLocks noChangeShapeType="1"/>
            </p:cNvSpPr>
            <p:nvPr/>
          </p:nvSpPr>
          <p:spPr bwMode="auto">
            <a:xfrm>
              <a:off x="2462" y="1647"/>
              <a:ext cx="40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44">
              <a:extLst>
                <a:ext uri="{FF2B5EF4-FFF2-40B4-BE49-F238E27FC236}">
                  <a16:creationId xmlns:a16="http://schemas.microsoft.com/office/drawing/2014/main" id="{4EF10DA6-208D-4A23-AB2F-41190D18916D}"/>
                </a:ext>
              </a:extLst>
            </p:cNvPr>
            <p:cNvSpPr>
              <a:spLocks noChangeShapeType="1"/>
            </p:cNvSpPr>
            <p:nvPr/>
          </p:nvSpPr>
          <p:spPr bwMode="auto">
            <a:xfrm>
              <a:off x="2763" y="1686"/>
              <a:ext cx="91" cy="91"/>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8" name="Group 45">
              <a:extLst>
                <a:ext uri="{FF2B5EF4-FFF2-40B4-BE49-F238E27FC236}">
                  <a16:creationId xmlns:a16="http://schemas.microsoft.com/office/drawing/2014/main" id="{B92248CA-1A20-4921-97CA-F5331839F654}"/>
                </a:ext>
              </a:extLst>
            </p:cNvPr>
            <p:cNvGrpSpPr>
              <a:grpSpLocks/>
            </p:cNvGrpSpPr>
            <p:nvPr/>
          </p:nvGrpSpPr>
          <p:grpSpPr bwMode="auto">
            <a:xfrm>
              <a:off x="2364" y="2010"/>
              <a:ext cx="143" cy="441"/>
              <a:chOff x="2364" y="2010"/>
              <a:chExt cx="143" cy="441"/>
            </a:xfrm>
          </p:grpSpPr>
          <p:sp>
            <p:nvSpPr>
              <p:cNvPr id="19" name="AutoShape 46">
                <a:extLst>
                  <a:ext uri="{FF2B5EF4-FFF2-40B4-BE49-F238E27FC236}">
                    <a16:creationId xmlns:a16="http://schemas.microsoft.com/office/drawing/2014/main" id="{C8D47A8D-EA1D-46AC-B1CE-E73D558C91E9}"/>
                  </a:ext>
                </a:extLst>
              </p:cNvPr>
              <p:cNvSpPr>
                <a:spLocks noChangeArrowheads="1"/>
              </p:cNvSpPr>
              <p:nvPr/>
            </p:nvSpPr>
            <p:spPr bwMode="auto">
              <a:xfrm rot="9540000" flipH="1" flipV="1">
                <a:off x="2421" y="2095"/>
                <a:ext cx="82" cy="12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78 w 21600"/>
                  <a:gd name="T13" fmla="*/ 4422 h 21600"/>
                  <a:gd name="T14" fmla="*/ 17122 w 21600"/>
                  <a:gd name="T15" fmla="*/ 17178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AutoShape 47">
                <a:extLst>
                  <a:ext uri="{FF2B5EF4-FFF2-40B4-BE49-F238E27FC236}">
                    <a16:creationId xmlns:a16="http://schemas.microsoft.com/office/drawing/2014/main" id="{0959795B-5322-4CC1-A952-97DB4AF4ADA3}"/>
                  </a:ext>
                </a:extLst>
              </p:cNvPr>
              <p:cNvSpPr>
                <a:spLocks noChangeArrowheads="1"/>
              </p:cNvSpPr>
              <p:nvPr/>
            </p:nvSpPr>
            <p:spPr bwMode="auto">
              <a:xfrm rot="-1260000">
                <a:off x="2374" y="2053"/>
                <a:ext cx="109" cy="61"/>
              </a:xfrm>
              <a:prstGeom prst="octagon">
                <a:avLst>
                  <a:gd name="adj" fmla="val 29282"/>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nvGrpSpPr>
              <p:cNvPr id="21" name="Group 48">
                <a:extLst>
                  <a:ext uri="{FF2B5EF4-FFF2-40B4-BE49-F238E27FC236}">
                    <a16:creationId xmlns:a16="http://schemas.microsoft.com/office/drawing/2014/main" id="{A81147F7-CD32-4ECE-B7F4-C19E1FE0C30D}"/>
                  </a:ext>
                </a:extLst>
              </p:cNvPr>
              <p:cNvGrpSpPr>
                <a:grpSpLocks/>
              </p:cNvGrpSpPr>
              <p:nvPr/>
            </p:nvGrpSpPr>
            <p:grpSpPr bwMode="auto">
              <a:xfrm>
                <a:off x="2364" y="2095"/>
                <a:ext cx="40" cy="155"/>
                <a:chOff x="2364" y="2095"/>
                <a:chExt cx="40" cy="155"/>
              </a:xfrm>
            </p:grpSpPr>
            <p:sp>
              <p:nvSpPr>
                <p:cNvPr id="26" name="AutoShape 49">
                  <a:extLst>
                    <a:ext uri="{FF2B5EF4-FFF2-40B4-BE49-F238E27FC236}">
                      <a16:creationId xmlns:a16="http://schemas.microsoft.com/office/drawing/2014/main" id="{9267C182-B4B3-4ABA-B6F9-775A3E080A62}"/>
                    </a:ext>
                  </a:extLst>
                </p:cNvPr>
                <p:cNvSpPr>
                  <a:spLocks noChangeArrowheads="1"/>
                </p:cNvSpPr>
                <p:nvPr/>
              </p:nvSpPr>
              <p:spPr bwMode="auto">
                <a:xfrm rot="600000">
                  <a:off x="2380" y="2095"/>
                  <a:ext cx="24" cy="132"/>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7" name="Oval 50">
                  <a:extLst>
                    <a:ext uri="{FF2B5EF4-FFF2-40B4-BE49-F238E27FC236}">
                      <a16:creationId xmlns:a16="http://schemas.microsoft.com/office/drawing/2014/main" id="{41D3CC05-D211-41C6-8AED-950D7E1FBB04}"/>
                    </a:ext>
                  </a:extLst>
                </p:cNvPr>
                <p:cNvSpPr>
                  <a:spLocks noChangeArrowheads="1"/>
                </p:cNvSpPr>
                <p:nvPr/>
              </p:nvSpPr>
              <p:spPr bwMode="auto">
                <a:xfrm rot="-1020000">
                  <a:off x="2364" y="2229"/>
                  <a:ext cx="18" cy="21"/>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
            <p:nvSpPr>
              <p:cNvPr id="22" name="AutoShape 51">
                <a:extLst>
                  <a:ext uri="{FF2B5EF4-FFF2-40B4-BE49-F238E27FC236}">
                    <a16:creationId xmlns:a16="http://schemas.microsoft.com/office/drawing/2014/main" id="{9A178E42-248C-4B98-AFE2-B0714524766A}"/>
                  </a:ext>
                </a:extLst>
              </p:cNvPr>
              <p:cNvSpPr>
                <a:spLocks noChangeArrowheads="1"/>
              </p:cNvSpPr>
              <p:nvPr/>
            </p:nvSpPr>
            <p:spPr bwMode="auto">
              <a:xfrm>
                <a:off x="2465" y="2252"/>
                <a:ext cx="26" cy="192"/>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3" name="Oval 52">
                <a:extLst>
                  <a:ext uri="{FF2B5EF4-FFF2-40B4-BE49-F238E27FC236}">
                    <a16:creationId xmlns:a16="http://schemas.microsoft.com/office/drawing/2014/main" id="{067F4A68-3329-4A61-AB30-B87E0048234B}"/>
                  </a:ext>
                </a:extLst>
              </p:cNvPr>
              <p:cNvSpPr>
                <a:spLocks noChangeArrowheads="1"/>
              </p:cNvSpPr>
              <p:nvPr/>
            </p:nvSpPr>
            <p:spPr bwMode="auto">
              <a:xfrm>
                <a:off x="2444" y="2428"/>
                <a:ext cx="29" cy="23"/>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4" name="Oval 53">
                <a:extLst>
                  <a:ext uri="{FF2B5EF4-FFF2-40B4-BE49-F238E27FC236}">
                    <a16:creationId xmlns:a16="http://schemas.microsoft.com/office/drawing/2014/main" id="{47937CA9-CA67-40D3-85F0-D18443CAC0BE}"/>
                  </a:ext>
                </a:extLst>
              </p:cNvPr>
              <p:cNvSpPr>
                <a:spLocks noChangeArrowheads="1"/>
              </p:cNvSpPr>
              <p:nvPr/>
            </p:nvSpPr>
            <p:spPr bwMode="auto">
              <a:xfrm>
                <a:off x="2370" y="2010"/>
                <a:ext cx="54" cy="65"/>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5" name="AutoShape 54">
                <a:extLst>
                  <a:ext uri="{FF2B5EF4-FFF2-40B4-BE49-F238E27FC236}">
                    <a16:creationId xmlns:a16="http://schemas.microsoft.com/office/drawing/2014/main" id="{2DC8D8F3-BD80-4794-B736-CAFE1A9F8DB4}"/>
                  </a:ext>
                </a:extLst>
              </p:cNvPr>
              <p:cNvSpPr>
                <a:spLocks noChangeArrowheads="1"/>
              </p:cNvSpPr>
              <p:nvPr/>
            </p:nvSpPr>
            <p:spPr bwMode="auto">
              <a:xfrm>
                <a:off x="2452" y="2213"/>
                <a:ext cx="55" cy="50"/>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spTree>
    <p:extLst>
      <p:ext uri="{BB962C8B-B14F-4D97-AF65-F5344CB8AC3E}">
        <p14:creationId xmlns:p14="http://schemas.microsoft.com/office/powerpoint/2010/main" val="429094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CF90-6D07-41E7-97DE-2DD6BD72AC1E}"/>
              </a:ext>
            </a:extLst>
          </p:cNvPr>
          <p:cNvSpPr>
            <a:spLocks noGrp="1"/>
          </p:cNvSpPr>
          <p:nvPr>
            <p:ph type="title"/>
          </p:nvPr>
        </p:nvSpPr>
        <p:spPr/>
        <p:txBody>
          <a:bodyPr/>
          <a:lstStyle/>
          <a:p>
            <a:pPr algn="ctr"/>
            <a:r>
              <a:rPr lang="en-US" b="1" dirty="0"/>
              <a:t>What is a Confined Space?</a:t>
            </a:r>
          </a:p>
        </p:txBody>
      </p:sp>
      <p:sp>
        <p:nvSpPr>
          <p:cNvPr id="3" name="Content Placeholder 2">
            <a:extLst>
              <a:ext uri="{FF2B5EF4-FFF2-40B4-BE49-F238E27FC236}">
                <a16:creationId xmlns:a16="http://schemas.microsoft.com/office/drawing/2014/main" id="{0CE8542A-434C-4BBA-B606-C3EEE7448C70}"/>
              </a:ext>
            </a:extLst>
          </p:cNvPr>
          <p:cNvSpPr>
            <a:spLocks noGrp="1"/>
          </p:cNvSpPr>
          <p:nvPr>
            <p:ph idx="1"/>
          </p:nvPr>
        </p:nvSpPr>
        <p:spPr/>
        <p:txBody>
          <a:bodyPr>
            <a:normAutofit/>
          </a:bodyPr>
          <a:lstStyle/>
          <a:p>
            <a:r>
              <a:rPr lang="en-US" sz="2400" b="1" dirty="0"/>
              <a:t>Confined Space</a:t>
            </a:r>
            <a:r>
              <a:rPr lang="en-US" sz="2400" dirty="0"/>
              <a:t>. ... A </a:t>
            </a:r>
            <a:r>
              <a:rPr lang="en-US" sz="2400" b="1" dirty="0"/>
              <a:t>confined space</a:t>
            </a:r>
            <a:r>
              <a:rPr lang="en-US" sz="2400" dirty="0"/>
              <a:t> has limited or restricted means for entry or exit, and it is not designed for continuous employee occupancy. </a:t>
            </a:r>
            <a:r>
              <a:rPr lang="en-US" sz="2400" b="1" dirty="0"/>
              <a:t>Confined spaces </a:t>
            </a:r>
            <a:r>
              <a:rPr lang="en-US" sz="2400" dirty="0"/>
              <a:t>include, but are not limited to underground vaults, tanks, storage bins, manholes, pits, silos, process vessels, and pipelines.</a:t>
            </a:r>
          </a:p>
          <a:p>
            <a:r>
              <a:rPr lang="en-US" altLang="en-US" sz="2400" b="1" dirty="0"/>
              <a:t>A Confined space has one or more of the following characteristics:</a:t>
            </a:r>
            <a:endParaRPr lang="en-US" altLang="en-US" sz="2400" dirty="0"/>
          </a:p>
          <a:p>
            <a:pPr>
              <a:buNone/>
              <a:defRPr/>
            </a:pPr>
            <a:r>
              <a:rPr lang="en-US" altLang="en-US" sz="2400" b="1" dirty="0"/>
              <a:t>	1.  Contains or has the potential to contain a hazardous atmosphere.</a:t>
            </a:r>
          </a:p>
          <a:p>
            <a:pPr>
              <a:buNone/>
              <a:defRPr/>
            </a:pPr>
            <a:r>
              <a:rPr lang="en-US" altLang="en-US" sz="2400" b="1" dirty="0"/>
              <a:t>	2.  Contains a material that has the potential for engulfing an entrant.</a:t>
            </a:r>
          </a:p>
          <a:p>
            <a:pPr>
              <a:buNone/>
              <a:defRPr/>
            </a:pPr>
            <a:r>
              <a:rPr lang="en-US" altLang="en-US" sz="2400" b="1" dirty="0"/>
              <a:t>	3.  Has an internal configuration such that an entrant could be trapped or    asphyxiated by inwardly converging walls or by sloped/tapered floors.</a:t>
            </a:r>
          </a:p>
          <a:p>
            <a:pPr>
              <a:buNone/>
              <a:defRPr/>
            </a:pPr>
            <a:r>
              <a:rPr lang="en-US" altLang="en-US" sz="2400" b="1" dirty="0"/>
              <a:t>	4.  Contains any other serious “recognized” hazard </a:t>
            </a:r>
            <a:endParaRPr lang="en-US" altLang="en-US" sz="2400" dirty="0"/>
          </a:p>
          <a:p>
            <a:endParaRPr lang="en-US" dirty="0"/>
          </a:p>
        </p:txBody>
      </p:sp>
    </p:spTree>
    <p:extLst>
      <p:ext uri="{BB962C8B-B14F-4D97-AF65-F5344CB8AC3E}">
        <p14:creationId xmlns:p14="http://schemas.microsoft.com/office/powerpoint/2010/main" val="1921864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9270-2646-4133-8127-FF1EB992088A}"/>
              </a:ext>
            </a:extLst>
          </p:cNvPr>
          <p:cNvSpPr>
            <a:spLocks noGrp="1"/>
          </p:cNvSpPr>
          <p:nvPr>
            <p:ph type="title"/>
          </p:nvPr>
        </p:nvSpPr>
        <p:spPr/>
        <p:txBody>
          <a:bodyPr/>
          <a:lstStyle/>
          <a:p>
            <a:pPr algn="ctr"/>
            <a:r>
              <a:rPr lang="en-US" altLang="en-US" b="1" dirty="0"/>
              <a:t>What is a Hazardous Atmosphere</a:t>
            </a:r>
            <a:endParaRPr lang="en-US" b="1" dirty="0"/>
          </a:p>
        </p:txBody>
      </p:sp>
      <p:sp>
        <p:nvSpPr>
          <p:cNvPr id="3" name="Content Placeholder 2">
            <a:extLst>
              <a:ext uri="{FF2B5EF4-FFF2-40B4-BE49-F238E27FC236}">
                <a16:creationId xmlns:a16="http://schemas.microsoft.com/office/drawing/2014/main" id="{6FDE674F-D0D0-4829-966D-3808FFEA3A7C}"/>
              </a:ext>
            </a:extLst>
          </p:cNvPr>
          <p:cNvSpPr>
            <a:spLocks noGrp="1"/>
          </p:cNvSpPr>
          <p:nvPr>
            <p:ph idx="1"/>
          </p:nvPr>
        </p:nvSpPr>
        <p:spPr/>
        <p:txBody>
          <a:bodyPr>
            <a:normAutofit/>
          </a:bodyPr>
          <a:lstStyle/>
          <a:p>
            <a:pPr marL="609600" indent="-609600">
              <a:buNone/>
            </a:pPr>
            <a:r>
              <a:rPr lang="en-US" altLang="en-US" sz="2400" b="1" dirty="0"/>
              <a:t>         A Hazardous atmosphere may expose employees to the risk of death, incapacitation, impairment of ability for self-rescue (unaided), injury or acute illness from one or more of the following causes:</a:t>
            </a:r>
          </a:p>
          <a:p>
            <a:pPr marL="609600" indent="-609600">
              <a:buNone/>
            </a:pPr>
            <a:r>
              <a:rPr lang="en-US" altLang="en-US" sz="2400" dirty="0"/>
              <a:t>1.  Flammable gas, vapor or mist in excess of 10% of its Lower Flammability Limit</a:t>
            </a:r>
          </a:p>
          <a:p>
            <a:pPr marL="609600" indent="-609600">
              <a:buNone/>
            </a:pPr>
            <a:r>
              <a:rPr lang="en-US" altLang="en-US" sz="2400" dirty="0"/>
              <a:t>2.  Airborne combustible dust at a concentration that meets or exceeds its LFL;</a:t>
            </a:r>
          </a:p>
          <a:p>
            <a:pPr marL="609600" indent="-609600">
              <a:buNone/>
            </a:pPr>
            <a:r>
              <a:rPr lang="en-US" altLang="en-US" sz="2400" dirty="0"/>
              <a:t>3.  Atmospheric oxygen concentration below 19.5% or above 23.5%;</a:t>
            </a:r>
          </a:p>
          <a:p>
            <a:pPr marL="609600" indent="-609600">
              <a:buNone/>
            </a:pPr>
            <a:r>
              <a:rPr lang="en-US" altLang="en-US" sz="2400" dirty="0"/>
              <a:t>4.  Any other atmospheric condition that is immediately dangerous to life or health</a:t>
            </a:r>
          </a:p>
          <a:p>
            <a:endParaRPr lang="en-US" dirty="0"/>
          </a:p>
        </p:txBody>
      </p:sp>
    </p:spTree>
    <p:extLst>
      <p:ext uri="{BB962C8B-B14F-4D97-AF65-F5344CB8AC3E}">
        <p14:creationId xmlns:p14="http://schemas.microsoft.com/office/powerpoint/2010/main" val="85621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8607D-2503-4A52-9A30-8E7FE0E2F1AE}"/>
              </a:ext>
            </a:extLst>
          </p:cNvPr>
          <p:cNvSpPr>
            <a:spLocks noGrp="1"/>
          </p:cNvSpPr>
          <p:nvPr>
            <p:ph type="title"/>
          </p:nvPr>
        </p:nvSpPr>
        <p:spPr/>
        <p:txBody>
          <a:bodyPr/>
          <a:lstStyle/>
          <a:p>
            <a:pPr algn="ctr"/>
            <a:r>
              <a:rPr lang="en-US" altLang="en-US" b="1" dirty="0"/>
              <a:t>A Confined Space Entry</a:t>
            </a:r>
            <a:endParaRPr lang="en-US" b="1" dirty="0"/>
          </a:p>
        </p:txBody>
      </p:sp>
      <p:sp>
        <p:nvSpPr>
          <p:cNvPr id="3" name="Content Placeholder 2">
            <a:extLst>
              <a:ext uri="{FF2B5EF4-FFF2-40B4-BE49-F238E27FC236}">
                <a16:creationId xmlns:a16="http://schemas.microsoft.com/office/drawing/2014/main" id="{2E30772A-2B5E-4690-AD4F-ABEDDA773BAF}"/>
              </a:ext>
            </a:extLst>
          </p:cNvPr>
          <p:cNvSpPr>
            <a:spLocks noGrp="1"/>
          </p:cNvSpPr>
          <p:nvPr>
            <p:ph idx="1"/>
          </p:nvPr>
        </p:nvSpPr>
        <p:spPr>
          <a:xfrm>
            <a:off x="838200" y="1549101"/>
            <a:ext cx="10515600" cy="4627862"/>
          </a:xfrm>
        </p:spPr>
        <p:txBody>
          <a:bodyPr>
            <a:normAutofit/>
          </a:bodyPr>
          <a:lstStyle/>
          <a:p>
            <a:r>
              <a:rPr lang="en-US" altLang="en-US" i="1" u="sng" dirty="0"/>
              <a:t>Entry:</a:t>
            </a:r>
            <a:r>
              <a:rPr lang="en-US" altLang="en-US" dirty="0"/>
              <a:t>  The action by which a person passes through an opening into a confined space. An Entry includes any work activities in that space and is considered to have occurred as soon as any part of the entrant’s body breaks the plane of an opening into the space.</a:t>
            </a:r>
          </a:p>
          <a:p>
            <a:pPr marL="0" indent="0">
              <a:buNone/>
            </a:pPr>
            <a:endParaRPr lang="en-US" altLang="en-US" dirty="0"/>
          </a:p>
          <a:p>
            <a:r>
              <a:rPr lang="en-US" altLang="en-US" u="sng" dirty="0"/>
              <a:t>Confined Space Personnel</a:t>
            </a:r>
          </a:p>
          <a:p>
            <a:pPr lvl="1"/>
            <a:r>
              <a:rPr lang="en-US" altLang="en-US" u="sng" dirty="0"/>
              <a:t>Authorized Entrant</a:t>
            </a:r>
          </a:p>
          <a:p>
            <a:pPr lvl="2"/>
            <a:r>
              <a:rPr lang="en-US" altLang="en-US" dirty="0"/>
              <a:t>The person to enters the confined space</a:t>
            </a:r>
          </a:p>
          <a:p>
            <a:pPr lvl="1"/>
            <a:r>
              <a:rPr lang="en-US" altLang="en-US" u="sng" dirty="0"/>
              <a:t>Entry Supervisor</a:t>
            </a:r>
          </a:p>
          <a:p>
            <a:pPr lvl="2"/>
            <a:r>
              <a:rPr lang="en-US" altLang="en-US" dirty="0"/>
              <a:t>Oversees entry, ensures conformity to permit &amp; acceptable conditions for entry</a:t>
            </a:r>
          </a:p>
          <a:p>
            <a:pPr lvl="1"/>
            <a:endParaRPr lang="en-US" altLang="en-US" dirty="0"/>
          </a:p>
          <a:p>
            <a:endParaRPr lang="en-US" dirty="0"/>
          </a:p>
        </p:txBody>
      </p:sp>
    </p:spTree>
    <p:extLst>
      <p:ext uri="{BB962C8B-B14F-4D97-AF65-F5344CB8AC3E}">
        <p14:creationId xmlns:p14="http://schemas.microsoft.com/office/powerpoint/2010/main" val="846236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E1A37-C162-4DAA-8159-EE215562CE94}"/>
              </a:ext>
            </a:extLst>
          </p:cNvPr>
          <p:cNvSpPr>
            <a:spLocks noGrp="1"/>
          </p:cNvSpPr>
          <p:nvPr>
            <p:ph type="title"/>
          </p:nvPr>
        </p:nvSpPr>
        <p:spPr/>
        <p:txBody>
          <a:bodyPr/>
          <a:lstStyle/>
          <a:p>
            <a:pPr algn="ctr"/>
            <a:r>
              <a:rPr lang="en-US" altLang="en-US" b="1" dirty="0"/>
              <a:t>Confined Space Program</a:t>
            </a:r>
            <a:endParaRPr lang="en-US" b="1" dirty="0"/>
          </a:p>
        </p:txBody>
      </p:sp>
      <p:sp>
        <p:nvSpPr>
          <p:cNvPr id="3" name="Content Placeholder 2">
            <a:extLst>
              <a:ext uri="{FF2B5EF4-FFF2-40B4-BE49-F238E27FC236}">
                <a16:creationId xmlns:a16="http://schemas.microsoft.com/office/drawing/2014/main" id="{27BB1941-10A4-4C14-B7FE-853AC3AE842C}"/>
              </a:ext>
            </a:extLst>
          </p:cNvPr>
          <p:cNvSpPr>
            <a:spLocks noGrp="1"/>
          </p:cNvSpPr>
          <p:nvPr>
            <p:ph idx="1"/>
          </p:nvPr>
        </p:nvSpPr>
        <p:spPr>
          <a:xfrm>
            <a:off x="838200" y="1527586"/>
            <a:ext cx="10515600" cy="4862456"/>
          </a:xfrm>
        </p:spPr>
        <p:txBody>
          <a:bodyPr/>
          <a:lstStyle/>
          <a:p>
            <a:r>
              <a:rPr lang="en-US" altLang="en-US" dirty="0"/>
              <a:t>ESCRA will use a Confined Space Entry Permit for every Confined Space Entry we perform. </a:t>
            </a:r>
          </a:p>
          <a:p>
            <a:r>
              <a:rPr lang="en-US" altLang="en-US" dirty="0"/>
              <a:t>Treat every confined space entry as if it is a hazardous environment.</a:t>
            </a:r>
          </a:p>
          <a:p>
            <a:r>
              <a:rPr lang="en-US" altLang="en-US" dirty="0"/>
              <a:t>Notify A Supervisor Prior to Entering a Confined Space. </a:t>
            </a:r>
          </a:p>
          <a:p>
            <a:endParaRPr lang="en-US" altLang="en-US" dirty="0"/>
          </a:p>
          <a:p>
            <a:r>
              <a:rPr lang="en-US" altLang="en-US" dirty="0"/>
              <a:t>Notice: Any Contractor who will be working in a confined space will be required to complete the ESCRA Confined Space </a:t>
            </a:r>
            <a:r>
              <a:rPr lang="en-US" altLang="en-US"/>
              <a:t>Entry Permit.</a:t>
            </a:r>
            <a:endParaRPr lang="en-US" altLang="en-US" dirty="0"/>
          </a:p>
          <a:p>
            <a:pPr>
              <a:buNone/>
            </a:pPr>
            <a:endParaRPr lang="en-US" altLang="en-US" dirty="0"/>
          </a:p>
          <a:p>
            <a:endParaRPr lang="en-US" altLang="en-US" dirty="0"/>
          </a:p>
          <a:p>
            <a:endParaRPr lang="en-US" dirty="0"/>
          </a:p>
        </p:txBody>
      </p:sp>
    </p:spTree>
    <p:extLst>
      <p:ext uri="{BB962C8B-B14F-4D97-AF65-F5344CB8AC3E}">
        <p14:creationId xmlns:p14="http://schemas.microsoft.com/office/powerpoint/2010/main" val="401874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C73FB-B515-4267-9595-D5CD8AD07940}"/>
              </a:ext>
            </a:extLst>
          </p:cNvPr>
          <p:cNvSpPr>
            <a:spLocks noGrp="1"/>
          </p:cNvSpPr>
          <p:nvPr>
            <p:ph type="title"/>
          </p:nvPr>
        </p:nvSpPr>
        <p:spPr/>
        <p:txBody>
          <a:bodyPr/>
          <a:lstStyle/>
          <a:p>
            <a:pPr algn="ctr"/>
            <a:r>
              <a:rPr lang="en-US" altLang="en-US" b="1" dirty="0"/>
              <a:t>Confined Space Permit System</a:t>
            </a:r>
            <a:endParaRPr lang="en-US" b="1" dirty="0"/>
          </a:p>
        </p:txBody>
      </p:sp>
      <p:sp>
        <p:nvSpPr>
          <p:cNvPr id="3" name="Content Placeholder 2">
            <a:extLst>
              <a:ext uri="{FF2B5EF4-FFF2-40B4-BE49-F238E27FC236}">
                <a16:creationId xmlns:a16="http://schemas.microsoft.com/office/drawing/2014/main" id="{9463E4E8-378B-4B88-B458-854BC2978B92}"/>
              </a:ext>
            </a:extLst>
          </p:cNvPr>
          <p:cNvSpPr>
            <a:spLocks noGrp="1"/>
          </p:cNvSpPr>
          <p:nvPr>
            <p:ph idx="1"/>
          </p:nvPr>
        </p:nvSpPr>
        <p:spPr>
          <a:xfrm>
            <a:off x="838200" y="1690688"/>
            <a:ext cx="10515600" cy="4802187"/>
          </a:xfrm>
        </p:spPr>
        <p:txBody>
          <a:bodyPr>
            <a:normAutofit lnSpcReduction="10000"/>
          </a:bodyPr>
          <a:lstStyle/>
          <a:p>
            <a:r>
              <a:rPr lang="en-US" altLang="en-US" dirty="0"/>
              <a:t>Space Being Entered</a:t>
            </a:r>
          </a:p>
          <a:p>
            <a:r>
              <a:rPr lang="en-US" altLang="en-US" dirty="0"/>
              <a:t>Purpose of work to be performed</a:t>
            </a:r>
          </a:p>
          <a:p>
            <a:r>
              <a:rPr lang="en-US" altLang="en-US" dirty="0"/>
              <a:t>Results of initial test and monitoring during work</a:t>
            </a:r>
          </a:p>
          <a:p>
            <a:r>
              <a:rPr lang="en-US" altLang="en-US" dirty="0"/>
              <a:t>Rescue &amp; emergency services</a:t>
            </a:r>
          </a:p>
          <a:p>
            <a:r>
              <a:rPr lang="en-US" altLang="en-US" dirty="0"/>
              <a:t>Communication procedures</a:t>
            </a:r>
          </a:p>
          <a:p>
            <a:r>
              <a:rPr lang="en-US" altLang="en-US" dirty="0"/>
              <a:t>Equipment to be used</a:t>
            </a:r>
          </a:p>
          <a:p>
            <a:r>
              <a:rPr lang="en-US" altLang="en-US" dirty="0"/>
              <a:t>Date &amp; entry duration</a:t>
            </a:r>
          </a:p>
          <a:p>
            <a:r>
              <a:rPr lang="en-US" altLang="en-US" dirty="0"/>
              <a:t>Authorized entrants</a:t>
            </a:r>
          </a:p>
          <a:p>
            <a:r>
              <a:rPr lang="en-US" altLang="en-US" dirty="0"/>
              <a:t>Entry Supervisor</a:t>
            </a:r>
          </a:p>
          <a:p>
            <a:r>
              <a:rPr lang="en-US" altLang="en-US" dirty="0"/>
              <a:t>Hazards </a:t>
            </a:r>
          </a:p>
          <a:p>
            <a:pPr marL="0" indent="0">
              <a:buNone/>
            </a:pPr>
            <a:endParaRPr lang="en-US" altLang="en-US" dirty="0"/>
          </a:p>
          <a:p>
            <a:endParaRPr lang="en-US" dirty="0"/>
          </a:p>
        </p:txBody>
      </p:sp>
      <p:grpSp>
        <p:nvGrpSpPr>
          <p:cNvPr id="5" name="Group 5">
            <a:extLst>
              <a:ext uri="{FF2B5EF4-FFF2-40B4-BE49-F238E27FC236}">
                <a16:creationId xmlns:a16="http://schemas.microsoft.com/office/drawing/2014/main" id="{A227F075-371E-437F-8090-ED188D98B142}"/>
              </a:ext>
            </a:extLst>
          </p:cNvPr>
          <p:cNvGrpSpPr>
            <a:grpSpLocks/>
          </p:cNvGrpSpPr>
          <p:nvPr/>
        </p:nvGrpSpPr>
        <p:grpSpPr bwMode="auto">
          <a:xfrm>
            <a:off x="8523889" y="3016251"/>
            <a:ext cx="1755227" cy="2344025"/>
            <a:chOff x="2450" y="105"/>
            <a:chExt cx="900" cy="1250"/>
          </a:xfrm>
        </p:grpSpPr>
        <p:sp>
          <p:nvSpPr>
            <p:cNvPr id="6" name="AutoShape 6">
              <a:extLst>
                <a:ext uri="{FF2B5EF4-FFF2-40B4-BE49-F238E27FC236}">
                  <a16:creationId xmlns:a16="http://schemas.microsoft.com/office/drawing/2014/main" id="{74704F2F-1B1E-4D2E-B45D-263EC3329321}"/>
                </a:ext>
              </a:extLst>
            </p:cNvPr>
            <p:cNvSpPr>
              <a:spLocks noChangeArrowheads="1"/>
            </p:cNvSpPr>
            <p:nvPr/>
          </p:nvSpPr>
          <p:spPr bwMode="auto">
            <a:xfrm>
              <a:off x="2450" y="196"/>
              <a:ext cx="900" cy="1159"/>
            </a:xfrm>
            <a:prstGeom prst="roundRect">
              <a:avLst>
                <a:gd name="adj" fmla="val 12495"/>
              </a:avLst>
            </a:prstGeom>
            <a:solidFill>
              <a:schemeClr val="bg1"/>
            </a:solidFill>
            <a:ln w="508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7" name="Rectangle 7">
              <a:extLst>
                <a:ext uri="{FF2B5EF4-FFF2-40B4-BE49-F238E27FC236}">
                  <a16:creationId xmlns:a16="http://schemas.microsoft.com/office/drawing/2014/main" id="{AC79A96C-B8F2-4630-A44F-0EEDD1C8F563}"/>
                </a:ext>
              </a:extLst>
            </p:cNvPr>
            <p:cNvSpPr>
              <a:spLocks noChangeArrowheads="1"/>
            </p:cNvSpPr>
            <p:nvPr/>
          </p:nvSpPr>
          <p:spPr bwMode="auto">
            <a:xfrm>
              <a:off x="2493" y="317"/>
              <a:ext cx="806" cy="957"/>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8" name="Rectangle 8">
              <a:extLst>
                <a:ext uri="{FF2B5EF4-FFF2-40B4-BE49-F238E27FC236}">
                  <a16:creationId xmlns:a16="http://schemas.microsoft.com/office/drawing/2014/main" id="{0CEA20EC-A70D-4356-A354-0BAA4B4001B9}"/>
                </a:ext>
              </a:extLst>
            </p:cNvPr>
            <p:cNvSpPr>
              <a:spLocks noChangeArrowheads="1"/>
            </p:cNvSpPr>
            <p:nvPr/>
          </p:nvSpPr>
          <p:spPr bwMode="auto">
            <a:xfrm>
              <a:off x="2581" y="817"/>
              <a:ext cx="633" cy="413"/>
            </a:xfrm>
            <a:prstGeom prst="rect">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9" name="Line 9">
              <a:extLst>
                <a:ext uri="{FF2B5EF4-FFF2-40B4-BE49-F238E27FC236}">
                  <a16:creationId xmlns:a16="http://schemas.microsoft.com/office/drawing/2014/main" id="{68CC7C2C-9800-413B-AE0F-791DCC17A50D}"/>
                </a:ext>
              </a:extLst>
            </p:cNvPr>
            <p:cNvSpPr>
              <a:spLocks noChangeShapeType="1"/>
            </p:cNvSpPr>
            <p:nvPr/>
          </p:nvSpPr>
          <p:spPr bwMode="auto">
            <a:xfrm>
              <a:off x="2572" y="872"/>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0">
              <a:extLst>
                <a:ext uri="{FF2B5EF4-FFF2-40B4-BE49-F238E27FC236}">
                  <a16:creationId xmlns:a16="http://schemas.microsoft.com/office/drawing/2014/main" id="{A1538BDD-2339-4759-9D13-EEC59BDD6D58}"/>
                </a:ext>
              </a:extLst>
            </p:cNvPr>
            <p:cNvSpPr>
              <a:spLocks noChangeShapeType="1"/>
            </p:cNvSpPr>
            <p:nvPr/>
          </p:nvSpPr>
          <p:spPr bwMode="auto">
            <a:xfrm>
              <a:off x="2572" y="925"/>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1">
              <a:extLst>
                <a:ext uri="{FF2B5EF4-FFF2-40B4-BE49-F238E27FC236}">
                  <a16:creationId xmlns:a16="http://schemas.microsoft.com/office/drawing/2014/main" id="{3D3EF2F4-7F29-4DDC-86F7-9CC240C60A88}"/>
                </a:ext>
              </a:extLst>
            </p:cNvPr>
            <p:cNvSpPr>
              <a:spLocks noChangeShapeType="1"/>
            </p:cNvSpPr>
            <p:nvPr/>
          </p:nvSpPr>
          <p:spPr bwMode="auto">
            <a:xfrm>
              <a:off x="2572" y="973"/>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Line 12">
              <a:extLst>
                <a:ext uri="{FF2B5EF4-FFF2-40B4-BE49-F238E27FC236}">
                  <a16:creationId xmlns:a16="http://schemas.microsoft.com/office/drawing/2014/main" id="{DE32F394-9837-45D4-AB38-1B75C60F096B}"/>
                </a:ext>
              </a:extLst>
            </p:cNvPr>
            <p:cNvSpPr>
              <a:spLocks noChangeShapeType="1"/>
            </p:cNvSpPr>
            <p:nvPr/>
          </p:nvSpPr>
          <p:spPr bwMode="auto">
            <a:xfrm>
              <a:off x="2572" y="1018"/>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13">
              <a:extLst>
                <a:ext uri="{FF2B5EF4-FFF2-40B4-BE49-F238E27FC236}">
                  <a16:creationId xmlns:a16="http://schemas.microsoft.com/office/drawing/2014/main" id="{CA26E4D9-4DBC-4DA8-8134-2641DDAC1696}"/>
                </a:ext>
              </a:extLst>
            </p:cNvPr>
            <p:cNvSpPr>
              <a:spLocks noChangeShapeType="1"/>
            </p:cNvSpPr>
            <p:nvPr/>
          </p:nvSpPr>
          <p:spPr bwMode="auto">
            <a:xfrm>
              <a:off x="2572" y="1074"/>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4">
              <a:extLst>
                <a:ext uri="{FF2B5EF4-FFF2-40B4-BE49-F238E27FC236}">
                  <a16:creationId xmlns:a16="http://schemas.microsoft.com/office/drawing/2014/main" id="{CDE50B15-D0DC-407B-B009-D1F5B3EDF241}"/>
                </a:ext>
              </a:extLst>
            </p:cNvPr>
            <p:cNvSpPr>
              <a:spLocks noChangeShapeType="1"/>
            </p:cNvSpPr>
            <p:nvPr/>
          </p:nvSpPr>
          <p:spPr bwMode="auto">
            <a:xfrm>
              <a:off x="2572" y="1126"/>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5">
              <a:extLst>
                <a:ext uri="{FF2B5EF4-FFF2-40B4-BE49-F238E27FC236}">
                  <a16:creationId xmlns:a16="http://schemas.microsoft.com/office/drawing/2014/main" id="{92885B3C-FAC4-42B5-8963-2C411611630B}"/>
                </a:ext>
              </a:extLst>
            </p:cNvPr>
            <p:cNvSpPr>
              <a:spLocks noChangeShapeType="1"/>
            </p:cNvSpPr>
            <p:nvPr/>
          </p:nvSpPr>
          <p:spPr bwMode="auto">
            <a:xfrm>
              <a:off x="2572" y="1178"/>
              <a:ext cx="643"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Rectangle 16">
              <a:extLst>
                <a:ext uri="{FF2B5EF4-FFF2-40B4-BE49-F238E27FC236}">
                  <a16:creationId xmlns:a16="http://schemas.microsoft.com/office/drawing/2014/main" id="{ACD760C6-9280-4443-959C-E15AFF255BE9}"/>
                </a:ext>
              </a:extLst>
            </p:cNvPr>
            <p:cNvSpPr>
              <a:spLocks noChangeArrowheads="1"/>
            </p:cNvSpPr>
            <p:nvPr/>
          </p:nvSpPr>
          <p:spPr bwMode="auto">
            <a:xfrm>
              <a:off x="2537" y="403"/>
              <a:ext cx="713" cy="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262" tIns="34925" rIns="68262" bIns="34925">
              <a:spAutoFit/>
            </a:bodyPr>
            <a:lstStyle>
              <a:lvl1pPr defTabSz="727075">
                <a:spcBef>
                  <a:spcPct val="20000"/>
                </a:spcBef>
                <a:buChar char="•"/>
                <a:defRPr sz="3200">
                  <a:solidFill>
                    <a:schemeClr val="tx1"/>
                  </a:solidFill>
                  <a:latin typeface="Times New Roman" panose="02020603050405020304" pitchFamily="18" charset="0"/>
                </a:defRPr>
              </a:lvl1pPr>
              <a:lvl2pPr marL="742950" indent="-285750" defTabSz="727075">
                <a:spcBef>
                  <a:spcPct val="20000"/>
                </a:spcBef>
                <a:buChar char="–"/>
                <a:defRPr sz="2800">
                  <a:solidFill>
                    <a:schemeClr val="tx1"/>
                  </a:solidFill>
                  <a:latin typeface="Times New Roman" panose="02020603050405020304" pitchFamily="18" charset="0"/>
                </a:defRPr>
              </a:lvl2pPr>
              <a:lvl3pPr marL="1143000" indent="-228600" defTabSz="727075">
                <a:spcBef>
                  <a:spcPct val="20000"/>
                </a:spcBef>
                <a:buChar char="•"/>
                <a:defRPr sz="2400">
                  <a:solidFill>
                    <a:schemeClr val="tx1"/>
                  </a:solidFill>
                  <a:latin typeface="Times New Roman" panose="02020603050405020304" pitchFamily="18" charset="0"/>
                </a:defRPr>
              </a:lvl3pPr>
              <a:lvl4pPr marL="1600200" indent="-228600" defTabSz="727075">
                <a:spcBef>
                  <a:spcPct val="20000"/>
                </a:spcBef>
                <a:buChar char="–"/>
                <a:defRPr sz="2000">
                  <a:solidFill>
                    <a:schemeClr val="tx1"/>
                  </a:solidFill>
                  <a:latin typeface="Times New Roman" panose="02020603050405020304" pitchFamily="18" charset="0"/>
                </a:defRPr>
              </a:lvl4pPr>
              <a:lvl5pPr marL="2057400" indent="-228600" defTabSz="727075">
                <a:spcBef>
                  <a:spcPct val="20000"/>
                </a:spcBef>
                <a:buChar char="»"/>
                <a:defRPr sz="2000">
                  <a:solidFill>
                    <a:schemeClr val="tx1"/>
                  </a:solidFill>
                  <a:latin typeface="Times New Roman" panose="02020603050405020304" pitchFamily="18" charset="0"/>
                </a:defRPr>
              </a:lvl5pPr>
              <a:lvl6pPr marL="2514600" indent="-228600" defTabSz="7270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7270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7270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7270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0000"/>
                </a:lnSpc>
                <a:spcBef>
                  <a:spcPct val="0"/>
                </a:spcBef>
                <a:buFontTx/>
                <a:buNone/>
              </a:pPr>
              <a:r>
                <a:rPr lang="en-US" altLang="en-US" sz="1500" b="1" dirty="0">
                  <a:latin typeface="Arial" panose="020B0604020202020204" pitchFamily="34" charset="0"/>
                </a:rPr>
                <a:t>CONFINED</a:t>
              </a:r>
            </a:p>
            <a:p>
              <a:pPr algn="ctr">
                <a:lnSpc>
                  <a:spcPct val="80000"/>
                </a:lnSpc>
                <a:spcBef>
                  <a:spcPct val="0"/>
                </a:spcBef>
                <a:buFontTx/>
                <a:buNone/>
              </a:pPr>
              <a:r>
                <a:rPr lang="en-US" altLang="en-US" sz="1500" b="1" dirty="0">
                  <a:latin typeface="Arial" panose="020B0604020202020204" pitchFamily="34" charset="0"/>
                </a:rPr>
                <a:t>SPACE</a:t>
              </a:r>
            </a:p>
            <a:p>
              <a:pPr algn="ctr">
                <a:lnSpc>
                  <a:spcPct val="80000"/>
                </a:lnSpc>
                <a:spcBef>
                  <a:spcPct val="0"/>
                </a:spcBef>
                <a:buFontTx/>
                <a:buNone/>
              </a:pPr>
              <a:r>
                <a:rPr lang="en-US" altLang="en-US" sz="1500" b="1" dirty="0">
                  <a:latin typeface="Arial" panose="020B0604020202020204" pitchFamily="34" charset="0"/>
                </a:rPr>
                <a:t>PERMIT</a:t>
              </a:r>
            </a:p>
          </p:txBody>
        </p:sp>
        <p:sp>
          <p:nvSpPr>
            <p:cNvPr id="17" name="AutoShape 17">
              <a:extLst>
                <a:ext uri="{FF2B5EF4-FFF2-40B4-BE49-F238E27FC236}">
                  <a16:creationId xmlns:a16="http://schemas.microsoft.com/office/drawing/2014/main" id="{BF75A200-CBE9-4ED3-9878-8AE2216D7C59}"/>
                </a:ext>
              </a:extLst>
            </p:cNvPr>
            <p:cNvSpPr>
              <a:spLocks noChangeArrowheads="1"/>
            </p:cNvSpPr>
            <p:nvPr/>
          </p:nvSpPr>
          <p:spPr bwMode="auto">
            <a:xfrm rot="-5400000" flipH="1" flipV="1">
              <a:off x="2653" y="174"/>
              <a:ext cx="122" cy="2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26 w 21600"/>
                <a:gd name="T13" fmla="*/ 4515 h 21600"/>
                <a:gd name="T14" fmla="*/ 17174 w 21600"/>
                <a:gd name="T15" fmla="*/ 1708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AutoShape 18">
              <a:extLst>
                <a:ext uri="{FF2B5EF4-FFF2-40B4-BE49-F238E27FC236}">
                  <a16:creationId xmlns:a16="http://schemas.microsoft.com/office/drawing/2014/main" id="{7227E8D9-C149-47ED-9F61-3DA4AA64C530}"/>
                </a:ext>
              </a:extLst>
            </p:cNvPr>
            <p:cNvSpPr>
              <a:spLocks noChangeArrowheads="1"/>
            </p:cNvSpPr>
            <p:nvPr/>
          </p:nvSpPr>
          <p:spPr bwMode="auto">
            <a:xfrm rot="5400000" flipV="1">
              <a:off x="3025" y="174"/>
              <a:ext cx="122" cy="2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26 w 21600"/>
                <a:gd name="T13" fmla="*/ 4515 h 21600"/>
                <a:gd name="T14" fmla="*/ 17174 w 21600"/>
                <a:gd name="T15" fmla="*/ 1708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Rectangle 19">
              <a:extLst>
                <a:ext uri="{FF2B5EF4-FFF2-40B4-BE49-F238E27FC236}">
                  <a16:creationId xmlns:a16="http://schemas.microsoft.com/office/drawing/2014/main" id="{1800A411-2A66-4D1B-9462-04FD51645F39}"/>
                </a:ext>
              </a:extLst>
            </p:cNvPr>
            <p:cNvSpPr>
              <a:spLocks noChangeArrowheads="1"/>
            </p:cNvSpPr>
            <p:nvPr/>
          </p:nvSpPr>
          <p:spPr bwMode="auto">
            <a:xfrm>
              <a:off x="2841" y="232"/>
              <a:ext cx="118" cy="125"/>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0" name="Rectangle 20">
              <a:extLst>
                <a:ext uri="{FF2B5EF4-FFF2-40B4-BE49-F238E27FC236}">
                  <a16:creationId xmlns:a16="http://schemas.microsoft.com/office/drawing/2014/main" id="{EAD13C86-C188-4F93-90EB-99AC93010736}"/>
                </a:ext>
              </a:extLst>
            </p:cNvPr>
            <p:cNvSpPr>
              <a:spLocks noChangeArrowheads="1"/>
            </p:cNvSpPr>
            <p:nvPr/>
          </p:nvSpPr>
          <p:spPr bwMode="auto">
            <a:xfrm>
              <a:off x="2837" y="172"/>
              <a:ext cx="143" cy="99"/>
            </a:xfrm>
            <a:prstGeom prst="rect">
              <a:avLst/>
            </a:pr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1" name="Oval 21">
              <a:extLst>
                <a:ext uri="{FF2B5EF4-FFF2-40B4-BE49-F238E27FC236}">
                  <a16:creationId xmlns:a16="http://schemas.microsoft.com/office/drawing/2014/main" id="{D5A22A64-A29E-462D-AF3D-1A86E5180B07}"/>
                </a:ext>
              </a:extLst>
            </p:cNvPr>
            <p:cNvSpPr>
              <a:spLocks noChangeArrowheads="1"/>
            </p:cNvSpPr>
            <p:nvPr/>
          </p:nvSpPr>
          <p:spPr bwMode="auto">
            <a:xfrm>
              <a:off x="2863" y="105"/>
              <a:ext cx="85" cy="39"/>
            </a:xfrm>
            <a:prstGeom prst="ellipse">
              <a:avLst/>
            </a:prstGeom>
            <a:noFill/>
            <a:ln w="1016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Tree>
    <p:extLst>
      <p:ext uri="{BB962C8B-B14F-4D97-AF65-F5344CB8AC3E}">
        <p14:creationId xmlns:p14="http://schemas.microsoft.com/office/powerpoint/2010/main" val="2026611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B9F5-7CC2-4704-BEFB-4BEE433DAA1D}"/>
              </a:ext>
            </a:extLst>
          </p:cNvPr>
          <p:cNvSpPr>
            <a:spLocks noGrp="1"/>
          </p:cNvSpPr>
          <p:nvPr>
            <p:ph type="title"/>
          </p:nvPr>
        </p:nvSpPr>
        <p:spPr/>
        <p:txBody>
          <a:bodyPr/>
          <a:lstStyle/>
          <a:p>
            <a:pPr algn="ctr"/>
            <a:r>
              <a:rPr lang="en-US" altLang="en-US" b="1" dirty="0"/>
              <a:t>Confined Space Atmospheric Testing</a:t>
            </a:r>
            <a:endParaRPr lang="en-US" b="1" dirty="0"/>
          </a:p>
        </p:txBody>
      </p:sp>
      <p:sp>
        <p:nvSpPr>
          <p:cNvPr id="3" name="Content Placeholder 2">
            <a:extLst>
              <a:ext uri="{FF2B5EF4-FFF2-40B4-BE49-F238E27FC236}">
                <a16:creationId xmlns:a16="http://schemas.microsoft.com/office/drawing/2014/main" id="{E4920E08-5333-4DC8-A8AE-2D1AE2D70EE6}"/>
              </a:ext>
            </a:extLst>
          </p:cNvPr>
          <p:cNvSpPr>
            <a:spLocks noGrp="1"/>
          </p:cNvSpPr>
          <p:nvPr>
            <p:ph idx="1"/>
          </p:nvPr>
        </p:nvSpPr>
        <p:spPr/>
        <p:txBody>
          <a:bodyPr/>
          <a:lstStyle/>
          <a:p>
            <a:r>
              <a:rPr lang="en-US" dirty="0"/>
              <a:t>Confined Space Atmospheric Test - NOTE: prior to entering a confined space the atmosphere must be checked by lowering the BW Gas Alert Max Gas Detector into the space to check for Hazards. If any Hazards are detected the space must be ventilated with the electric blower.</a:t>
            </a:r>
          </a:p>
        </p:txBody>
      </p:sp>
      <p:grpSp>
        <p:nvGrpSpPr>
          <p:cNvPr id="4" name="Group 18">
            <a:extLst>
              <a:ext uri="{FF2B5EF4-FFF2-40B4-BE49-F238E27FC236}">
                <a16:creationId xmlns:a16="http://schemas.microsoft.com/office/drawing/2014/main" id="{69526AF5-D60B-4140-9376-EB6A04C24B34}"/>
              </a:ext>
            </a:extLst>
          </p:cNvPr>
          <p:cNvGrpSpPr>
            <a:grpSpLocks/>
          </p:cNvGrpSpPr>
          <p:nvPr/>
        </p:nvGrpSpPr>
        <p:grpSpPr bwMode="auto">
          <a:xfrm>
            <a:off x="4950372" y="3657600"/>
            <a:ext cx="2238703" cy="2362728"/>
            <a:chOff x="4108" y="142"/>
            <a:chExt cx="1132" cy="1125"/>
          </a:xfrm>
        </p:grpSpPr>
        <p:sp>
          <p:nvSpPr>
            <p:cNvPr id="5" name="AutoShape 19">
              <a:extLst>
                <a:ext uri="{FF2B5EF4-FFF2-40B4-BE49-F238E27FC236}">
                  <a16:creationId xmlns:a16="http://schemas.microsoft.com/office/drawing/2014/main" id="{39433F3D-BDB8-4034-A702-28EE3AFAC95D}"/>
                </a:ext>
              </a:extLst>
            </p:cNvPr>
            <p:cNvSpPr>
              <a:spLocks noChangeArrowheads="1"/>
            </p:cNvSpPr>
            <p:nvPr/>
          </p:nvSpPr>
          <p:spPr bwMode="auto">
            <a:xfrm>
              <a:off x="4108" y="313"/>
              <a:ext cx="1132" cy="330"/>
            </a:xfrm>
            <a:prstGeom prst="cube">
              <a:avLst>
                <a:gd name="adj" fmla="val 59718"/>
              </a:avLst>
            </a:prstGeom>
            <a:solidFill>
              <a:schemeClr val="bg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6" name="Oval 20">
              <a:extLst>
                <a:ext uri="{FF2B5EF4-FFF2-40B4-BE49-F238E27FC236}">
                  <a16:creationId xmlns:a16="http://schemas.microsoft.com/office/drawing/2014/main" id="{6FF3F998-61AF-494E-9720-A7F06E415C05}"/>
                </a:ext>
              </a:extLst>
            </p:cNvPr>
            <p:cNvSpPr>
              <a:spLocks noChangeArrowheads="1"/>
            </p:cNvSpPr>
            <p:nvPr/>
          </p:nvSpPr>
          <p:spPr bwMode="auto">
            <a:xfrm>
              <a:off x="4346" y="368"/>
              <a:ext cx="435" cy="105"/>
            </a:xfrm>
            <a:prstGeom prst="ellipse">
              <a:avLst/>
            </a:prstGeom>
            <a:gradFill rotWithShape="0">
              <a:gsLst>
                <a:gs pos="0">
                  <a:srgbClr val="FFFFFF"/>
                </a:gs>
                <a:gs pos="50000">
                  <a:srgbClr val="4C4C4C"/>
                </a:gs>
                <a:gs pos="100000">
                  <a:srgbClr val="FFFFFF"/>
                </a:gs>
              </a:gsLst>
              <a:lin ang="0" scaled="1"/>
            </a:gradFill>
            <a:ln w="47625" cmpd="thickThin">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7" name="Rectangle 21">
              <a:extLst>
                <a:ext uri="{FF2B5EF4-FFF2-40B4-BE49-F238E27FC236}">
                  <a16:creationId xmlns:a16="http://schemas.microsoft.com/office/drawing/2014/main" id="{1E4D5699-A6BC-4071-A74A-396B3F0A92F3}"/>
                </a:ext>
              </a:extLst>
            </p:cNvPr>
            <p:cNvSpPr>
              <a:spLocks noChangeArrowheads="1"/>
            </p:cNvSpPr>
            <p:nvPr/>
          </p:nvSpPr>
          <p:spPr bwMode="auto">
            <a:xfrm>
              <a:off x="4353" y="664"/>
              <a:ext cx="426" cy="603"/>
            </a:xfrm>
            <a:prstGeom prst="rect">
              <a:avLst/>
            </a:prstGeom>
            <a:gradFill rotWithShape="0">
              <a:gsLst>
                <a:gs pos="0">
                  <a:srgbClr val="FFFFFF"/>
                </a:gs>
                <a:gs pos="50000">
                  <a:srgbClr val="4C4C4C"/>
                </a:gs>
                <a:gs pos="100000">
                  <a:srgbClr val="FFFFFF"/>
                </a:gs>
              </a:gsLst>
              <a:lin ang="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8" name="Arc 22">
              <a:extLst>
                <a:ext uri="{FF2B5EF4-FFF2-40B4-BE49-F238E27FC236}">
                  <a16:creationId xmlns:a16="http://schemas.microsoft.com/office/drawing/2014/main" id="{30179935-E144-4598-AE8D-2C90DE222FD8}"/>
                </a:ext>
              </a:extLst>
            </p:cNvPr>
            <p:cNvSpPr>
              <a:spLocks/>
            </p:cNvSpPr>
            <p:nvPr/>
          </p:nvSpPr>
          <p:spPr bwMode="auto">
            <a:xfrm>
              <a:off x="4673" y="249"/>
              <a:ext cx="153" cy="21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21600"/>
                  </a:moveTo>
                  <a:cubicBezTo>
                    <a:pt x="0" y="9725"/>
                    <a:pt x="9584" y="77"/>
                    <a:pt x="21459" y="0"/>
                  </a:cubicBezTo>
                </a:path>
                <a:path w="21600" h="21600" stroke="0" extrusionOk="0">
                  <a:moveTo>
                    <a:pt x="0" y="21600"/>
                  </a:moveTo>
                  <a:cubicBezTo>
                    <a:pt x="0" y="9725"/>
                    <a:pt x="9584" y="77"/>
                    <a:pt x="21459" y="0"/>
                  </a:cubicBezTo>
                  <a:lnTo>
                    <a:pt x="21600" y="21600"/>
                  </a:lnTo>
                  <a:lnTo>
                    <a:pt x="0" y="21600"/>
                  </a:lnTo>
                  <a:close/>
                </a:path>
              </a:pathLst>
            </a:custGeom>
            <a:noFill/>
            <a:ln w="25400" cap="rnd">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23">
              <a:extLst>
                <a:ext uri="{FF2B5EF4-FFF2-40B4-BE49-F238E27FC236}">
                  <a16:creationId xmlns:a16="http://schemas.microsoft.com/office/drawing/2014/main" id="{E7F9F799-AE88-479A-9EDB-09C1231ABB5B}"/>
                </a:ext>
              </a:extLst>
            </p:cNvPr>
            <p:cNvSpPr>
              <a:spLocks noChangeShapeType="1"/>
            </p:cNvSpPr>
            <p:nvPr/>
          </p:nvSpPr>
          <p:spPr bwMode="auto">
            <a:xfrm>
              <a:off x="4691" y="670"/>
              <a:ext cx="0" cy="509"/>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24">
              <a:extLst>
                <a:ext uri="{FF2B5EF4-FFF2-40B4-BE49-F238E27FC236}">
                  <a16:creationId xmlns:a16="http://schemas.microsoft.com/office/drawing/2014/main" id="{DA3F9075-C6EA-4564-9990-AEA04B9D2D48}"/>
                </a:ext>
              </a:extLst>
            </p:cNvPr>
            <p:cNvSpPr>
              <a:spLocks noChangeShapeType="1"/>
            </p:cNvSpPr>
            <p:nvPr/>
          </p:nvSpPr>
          <p:spPr bwMode="auto">
            <a:xfrm>
              <a:off x="4576" y="1198"/>
              <a:ext cx="9" cy="5"/>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25">
              <a:extLst>
                <a:ext uri="{FF2B5EF4-FFF2-40B4-BE49-F238E27FC236}">
                  <a16:creationId xmlns:a16="http://schemas.microsoft.com/office/drawing/2014/main" id="{87E88386-0FA5-49EC-A905-82F25590CBCD}"/>
                </a:ext>
              </a:extLst>
            </p:cNvPr>
            <p:cNvSpPr>
              <a:spLocks noChangeArrowheads="1"/>
            </p:cNvSpPr>
            <p:nvPr/>
          </p:nvSpPr>
          <p:spPr bwMode="auto">
            <a:xfrm>
              <a:off x="4670" y="1168"/>
              <a:ext cx="32" cy="32"/>
            </a:xfrm>
            <a:prstGeom prst="ellipse">
              <a:avLst/>
            </a:prstGeom>
            <a:solidFill>
              <a:schemeClr val="tx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2" name="Rectangle 26">
              <a:extLst>
                <a:ext uri="{FF2B5EF4-FFF2-40B4-BE49-F238E27FC236}">
                  <a16:creationId xmlns:a16="http://schemas.microsoft.com/office/drawing/2014/main" id="{1FB8A2D2-22A3-4F5D-AA2A-E74C8E814F97}"/>
                </a:ext>
              </a:extLst>
            </p:cNvPr>
            <p:cNvSpPr>
              <a:spLocks noChangeArrowheads="1"/>
            </p:cNvSpPr>
            <p:nvPr/>
          </p:nvSpPr>
          <p:spPr bwMode="auto">
            <a:xfrm>
              <a:off x="4798" y="216"/>
              <a:ext cx="16" cy="59"/>
            </a:xfrm>
            <a:prstGeom prst="rect">
              <a:avLst/>
            </a:prstGeom>
            <a:solidFill>
              <a:schemeClr val="bg1"/>
            </a:solidFill>
            <a:ln w="508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3" name="Rectangle 27">
              <a:extLst>
                <a:ext uri="{FF2B5EF4-FFF2-40B4-BE49-F238E27FC236}">
                  <a16:creationId xmlns:a16="http://schemas.microsoft.com/office/drawing/2014/main" id="{A350FBE8-D5BB-4128-997E-1A84C77A7E35}"/>
                </a:ext>
              </a:extLst>
            </p:cNvPr>
            <p:cNvSpPr>
              <a:spLocks noChangeArrowheads="1"/>
            </p:cNvSpPr>
            <p:nvPr/>
          </p:nvSpPr>
          <p:spPr bwMode="auto">
            <a:xfrm>
              <a:off x="4818" y="689"/>
              <a:ext cx="418" cy="429"/>
            </a:xfrm>
            <a:prstGeom prst="rect">
              <a:avLst/>
            </a:prstGeom>
            <a:gradFill rotWithShape="0">
              <a:gsLst>
                <a:gs pos="0">
                  <a:schemeClr val="bg1"/>
                </a:gs>
                <a:gs pos="50000">
                  <a:schemeClr val="bg1">
                    <a:gamma/>
                    <a:shade val="80000"/>
                    <a:invGamma/>
                  </a:schemeClr>
                </a:gs>
                <a:gs pos="100000">
                  <a:schemeClr val="bg1"/>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512" tIns="19050" rIns="36512" bIns="19050">
              <a:spAutoFit/>
            </a:bodyPr>
            <a:lstStyle>
              <a:lvl1pPr defTabSz="146050">
                <a:defRPr sz="2400">
                  <a:solidFill>
                    <a:schemeClr val="tx1"/>
                  </a:solidFill>
                  <a:latin typeface="Times New Roman" pitchFamily="18" charset="0"/>
                </a:defRPr>
              </a:lvl1pPr>
              <a:lvl2pPr marL="182563" defTabSz="146050">
                <a:defRPr sz="2400">
                  <a:solidFill>
                    <a:schemeClr val="tx1"/>
                  </a:solidFill>
                  <a:latin typeface="Times New Roman" pitchFamily="18" charset="0"/>
                </a:defRPr>
              </a:lvl2pPr>
              <a:lvl3pPr marL="365125" defTabSz="146050">
                <a:defRPr sz="2400">
                  <a:solidFill>
                    <a:schemeClr val="tx1"/>
                  </a:solidFill>
                  <a:latin typeface="Times New Roman" pitchFamily="18" charset="0"/>
                </a:defRPr>
              </a:lvl3pPr>
              <a:lvl4pPr marL="549275" defTabSz="146050">
                <a:defRPr sz="2400">
                  <a:solidFill>
                    <a:schemeClr val="tx1"/>
                  </a:solidFill>
                  <a:latin typeface="Times New Roman" pitchFamily="18" charset="0"/>
                </a:defRPr>
              </a:lvl4pPr>
              <a:lvl5pPr marL="731838" defTabSz="146050">
                <a:defRPr sz="2400">
                  <a:solidFill>
                    <a:schemeClr val="tx1"/>
                  </a:solidFill>
                  <a:latin typeface="Times New Roman" pitchFamily="18" charset="0"/>
                </a:defRPr>
              </a:lvl5pPr>
              <a:lvl6pPr marL="1189038" defTabSz="146050" fontAlgn="base">
                <a:spcBef>
                  <a:spcPct val="0"/>
                </a:spcBef>
                <a:spcAft>
                  <a:spcPct val="0"/>
                </a:spcAft>
                <a:defRPr sz="2400">
                  <a:solidFill>
                    <a:schemeClr val="tx1"/>
                  </a:solidFill>
                  <a:latin typeface="Times New Roman" pitchFamily="18" charset="0"/>
                </a:defRPr>
              </a:lvl6pPr>
              <a:lvl7pPr marL="1646238" defTabSz="146050" fontAlgn="base">
                <a:spcBef>
                  <a:spcPct val="0"/>
                </a:spcBef>
                <a:spcAft>
                  <a:spcPct val="0"/>
                </a:spcAft>
                <a:defRPr sz="2400">
                  <a:solidFill>
                    <a:schemeClr val="tx1"/>
                  </a:solidFill>
                  <a:latin typeface="Times New Roman" pitchFamily="18" charset="0"/>
                </a:defRPr>
              </a:lvl7pPr>
              <a:lvl8pPr marL="2103438" defTabSz="146050" fontAlgn="base">
                <a:spcBef>
                  <a:spcPct val="0"/>
                </a:spcBef>
                <a:spcAft>
                  <a:spcPct val="0"/>
                </a:spcAft>
                <a:defRPr sz="2400">
                  <a:solidFill>
                    <a:schemeClr val="tx1"/>
                  </a:solidFill>
                  <a:latin typeface="Times New Roman" pitchFamily="18" charset="0"/>
                </a:defRPr>
              </a:lvl8pPr>
              <a:lvl9pPr marL="2560638" defTabSz="146050" fontAlgn="base">
                <a:spcBef>
                  <a:spcPct val="0"/>
                </a:spcBef>
                <a:spcAft>
                  <a:spcPct val="0"/>
                </a:spcAft>
                <a:defRPr sz="2400">
                  <a:solidFill>
                    <a:schemeClr val="tx1"/>
                  </a:solidFill>
                  <a:latin typeface="Times New Roman" pitchFamily="18" charset="0"/>
                </a:defRPr>
              </a:lvl9pPr>
            </a:lstStyle>
            <a:p>
              <a:pPr>
                <a:defRPr/>
              </a:pPr>
              <a:r>
                <a:rPr lang="en-US" altLang="en-US" sz="800" b="1" dirty="0">
                  <a:latin typeface="Arial Rounded MT Bold" pitchFamily="34" charset="0"/>
                </a:rPr>
                <a:t>TOP</a:t>
              </a:r>
            </a:p>
            <a:p>
              <a:pPr>
                <a:defRPr/>
              </a:pPr>
              <a:endParaRPr lang="en-US" altLang="en-US" sz="800" b="1" dirty="0">
                <a:latin typeface="Arial Rounded MT Bold" pitchFamily="34" charset="0"/>
              </a:endParaRPr>
            </a:p>
            <a:p>
              <a:pPr>
                <a:defRPr/>
              </a:pPr>
              <a:endParaRPr lang="en-US" altLang="en-US" sz="800" b="1" dirty="0">
                <a:latin typeface="Arial Rounded MT Bold" pitchFamily="34" charset="0"/>
              </a:endParaRPr>
            </a:p>
            <a:p>
              <a:pPr>
                <a:defRPr/>
              </a:pPr>
              <a:r>
                <a:rPr lang="en-US" altLang="en-US" sz="800" b="1" dirty="0">
                  <a:latin typeface="Arial Rounded MT Bold" pitchFamily="34" charset="0"/>
                </a:rPr>
                <a:t>MIDDLE</a:t>
              </a:r>
            </a:p>
            <a:p>
              <a:pPr>
                <a:defRPr/>
              </a:pPr>
              <a:endParaRPr lang="en-US" altLang="en-US" sz="800" b="1" dirty="0">
                <a:latin typeface="Arial Rounded MT Bold" pitchFamily="34" charset="0"/>
              </a:endParaRPr>
            </a:p>
            <a:p>
              <a:pPr>
                <a:defRPr/>
              </a:pPr>
              <a:endParaRPr lang="en-US" altLang="en-US" sz="800" b="1" dirty="0">
                <a:latin typeface="Arial Rounded MT Bold" pitchFamily="34" charset="0"/>
              </a:endParaRPr>
            </a:p>
            <a:p>
              <a:pPr>
                <a:defRPr/>
              </a:pPr>
              <a:r>
                <a:rPr lang="en-US" altLang="en-US" sz="800" b="1" dirty="0">
                  <a:latin typeface="Arial Rounded MT Bold" pitchFamily="34" charset="0"/>
                </a:rPr>
                <a:t>BOTTOM</a:t>
              </a:r>
            </a:p>
          </p:txBody>
        </p:sp>
        <p:grpSp>
          <p:nvGrpSpPr>
            <p:cNvPr id="14" name="Group 28">
              <a:extLst>
                <a:ext uri="{FF2B5EF4-FFF2-40B4-BE49-F238E27FC236}">
                  <a16:creationId xmlns:a16="http://schemas.microsoft.com/office/drawing/2014/main" id="{7665A229-6DB9-48FB-8864-332333C3372E}"/>
                </a:ext>
              </a:extLst>
            </p:cNvPr>
            <p:cNvGrpSpPr>
              <a:grpSpLocks/>
            </p:cNvGrpSpPr>
            <p:nvPr/>
          </p:nvGrpSpPr>
          <p:grpSpPr bwMode="auto">
            <a:xfrm>
              <a:off x="4795" y="142"/>
              <a:ext cx="171" cy="313"/>
              <a:chOff x="4795" y="142"/>
              <a:chExt cx="171" cy="313"/>
            </a:xfrm>
          </p:grpSpPr>
          <p:sp>
            <p:nvSpPr>
              <p:cNvPr id="15" name="AutoShape 29">
                <a:extLst>
                  <a:ext uri="{FF2B5EF4-FFF2-40B4-BE49-F238E27FC236}">
                    <a16:creationId xmlns:a16="http://schemas.microsoft.com/office/drawing/2014/main" id="{03326418-3D33-4867-B2F1-B5F05EAB2A31}"/>
                  </a:ext>
                </a:extLst>
              </p:cNvPr>
              <p:cNvSpPr>
                <a:spLocks noChangeArrowheads="1"/>
              </p:cNvSpPr>
              <p:nvPr/>
            </p:nvSpPr>
            <p:spPr bwMode="auto">
              <a:xfrm rot="9540000" flipH="1" flipV="1">
                <a:off x="4907" y="203"/>
                <a:ext cx="57" cy="8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47 w 21600"/>
                  <a:gd name="T13" fmla="*/ 4611 h 21600"/>
                  <a:gd name="T14" fmla="*/ 17053 w 21600"/>
                  <a:gd name="T15" fmla="*/ 16989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AutoShape 30">
                <a:extLst>
                  <a:ext uri="{FF2B5EF4-FFF2-40B4-BE49-F238E27FC236}">
                    <a16:creationId xmlns:a16="http://schemas.microsoft.com/office/drawing/2014/main" id="{60684A69-80CC-4AE6-9E6F-47488725858A}"/>
                  </a:ext>
                </a:extLst>
              </p:cNvPr>
              <p:cNvSpPr>
                <a:spLocks noChangeArrowheads="1"/>
              </p:cNvSpPr>
              <p:nvPr/>
            </p:nvSpPr>
            <p:spPr bwMode="auto">
              <a:xfrm rot="4200000">
                <a:off x="4845" y="170"/>
                <a:ext cx="15" cy="92"/>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7" name="AutoShape 31">
                <a:extLst>
                  <a:ext uri="{FF2B5EF4-FFF2-40B4-BE49-F238E27FC236}">
                    <a16:creationId xmlns:a16="http://schemas.microsoft.com/office/drawing/2014/main" id="{5ABD9A84-05A0-48E8-9479-D4EE445A71B8}"/>
                  </a:ext>
                </a:extLst>
              </p:cNvPr>
              <p:cNvSpPr>
                <a:spLocks noChangeArrowheads="1"/>
              </p:cNvSpPr>
              <p:nvPr/>
            </p:nvSpPr>
            <p:spPr bwMode="auto">
              <a:xfrm rot="-1260000">
                <a:off x="4873" y="171"/>
                <a:ext cx="77" cy="44"/>
              </a:xfrm>
              <a:prstGeom prst="octagon">
                <a:avLst>
                  <a:gd name="adj" fmla="val 29282"/>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8" name="Oval 32">
                <a:extLst>
                  <a:ext uri="{FF2B5EF4-FFF2-40B4-BE49-F238E27FC236}">
                    <a16:creationId xmlns:a16="http://schemas.microsoft.com/office/drawing/2014/main" id="{B00AE596-A41B-4EA4-B392-85F00DB4132A}"/>
                  </a:ext>
                </a:extLst>
              </p:cNvPr>
              <p:cNvSpPr>
                <a:spLocks noChangeArrowheads="1"/>
              </p:cNvSpPr>
              <p:nvPr/>
            </p:nvSpPr>
            <p:spPr bwMode="auto">
              <a:xfrm>
                <a:off x="4795" y="231"/>
                <a:ext cx="10" cy="13"/>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19" name="AutoShape 33">
                <a:extLst>
                  <a:ext uri="{FF2B5EF4-FFF2-40B4-BE49-F238E27FC236}">
                    <a16:creationId xmlns:a16="http://schemas.microsoft.com/office/drawing/2014/main" id="{BAE79EF2-D28B-4BD8-8CB6-7E3189FAA971}"/>
                  </a:ext>
                </a:extLst>
              </p:cNvPr>
              <p:cNvSpPr>
                <a:spLocks noChangeArrowheads="1"/>
              </p:cNvSpPr>
              <p:nvPr/>
            </p:nvSpPr>
            <p:spPr bwMode="auto">
              <a:xfrm>
                <a:off x="4939" y="315"/>
                <a:ext cx="16" cy="135"/>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0" name="Oval 34">
                <a:extLst>
                  <a:ext uri="{FF2B5EF4-FFF2-40B4-BE49-F238E27FC236}">
                    <a16:creationId xmlns:a16="http://schemas.microsoft.com/office/drawing/2014/main" id="{E7C1D766-CA3A-4ABE-A271-4ED84EC75367}"/>
                  </a:ext>
                </a:extLst>
              </p:cNvPr>
              <p:cNvSpPr>
                <a:spLocks noChangeArrowheads="1"/>
              </p:cNvSpPr>
              <p:nvPr/>
            </p:nvSpPr>
            <p:spPr bwMode="auto">
              <a:xfrm>
                <a:off x="4924" y="441"/>
                <a:ext cx="18" cy="1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1" name="Oval 35">
                <a:extLst>
                  <a:ext uri="{FF2B5EF4-FFF2-40B4-BE49-F238E27FC236}">
                    <a16:creationId xmlns:a16="http://schemas.microsoft.com/office/drawing/2014/main" id="{F59B075D-1C40-4379-8582-87633FC0E064}"/>
                  </a:ext>
                </a:extLst>
              </p:cNvPr>
              <p:cNvSpPr>
                <a:spLocks noChangeArrowheads="1"/>
              </p:cNvSpPr>
              <p:nvPr/>
            </p:nvSpPr>
            <p:spPr bwMode="auto">
              <a:xfrm>
                <a:off x="4871" y="142"/>
                <a:ext cx="37" cy="4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22" name="AutoShape 36">
                <a:extLst>
                  <a:ext uri="{FF2B5EF4-FFF2-40B4-BE49-F238E27FC236}">
                    <a16:creationId xmlns:a16="http://schemas.microsoft.com/office/drawing/2014/main" id="{D2FD8F2B-82EA-409B-BC2D-AEE2EB1CAC62}"/>
                  </a:ext>
                </a:extLst>
              </p:cNvPr>
              <p:cNvSpPr>
                <a:spLocks noChangeArrowheads="1"/>
              </p:cNvSpPr>
              <p:nvPr/>
            </p:nvSpPr>
            <p:spPr bwMode="auto">
              <a:xfrm>
                <a:off x="4930" y="287"/>
                <a:ext cx="36" cy="33"/>
              </a:xfrm>
              <a:prstGeom prst="roundRect">
                <a:avLst>
                  <a:gd name="adj" fmla="val 12495"/>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spTree>
    <p:extLst>
      <p:ext uri="{BB962C8B-B14F-4D97-AF65-F5344CB8AC3E}">
        <p14:creationId xmlns:p14="http://schemas.microsoft.com/office/powerpoint/2010/main" val="1006714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6EABB-F9C6-4A81-BC50-AFD0A37B6036}"/>
              </a:ext>
            </a:extLst>
          </p:cNvPr>
          <p:cNvSpPr>
            <a:spLocks noGrp="1"/>
          </p:cNvSpPr>
          <p:nvPr>
            <p:ph type="title"/>
          </p:nvPr>
        </p:nvSpPr>
        <p:spPr/>
        <p:txBody>
          <a:bodyPr/>
          <a:lstStyle/>
          <a:p>
            <a:pPr algn="ctr"/>
            <a:r>
              <a:rPr lang="en-US" altLang="en-US" b="1" dirty="0"/>
              <a:t>Confined Space Hazardous Contaminants</a:t>
            </a:r>
            <a:endParaRPr lang="en-US" b="1" dirty="0"/>
          </a:p>
        </p:txBody>
      </p:sp>
      <p:sp>
        <p:nvSpPr>
          <p:cNvPr id="3" name="Content Placeholder 2">
            <a:extLst>
              <a:ext uri="{FF2B5EF4-FFF2-40B4-BE49-F238E27FC236}">
                <a16:creationId xmlns:a16="http://schemas.microsoft.com/office/drawing/2014/main" id="{5A70D315-92D3-4570-ADCE-F2C6F8924F1D}"/>
              </a:ext>
            </a:extLst>
          </p:cNvPr>
          <p:cNvSpPr>
            <a:spLocks noGrp="1"/>
          </p:cNvSpPr>
          <p:nvPr>
            <p:ph idx="1"/>
          </p:nvPr>
        </p:nvSpPr>
        <p:spPr>
          <a:xfrm>
            <a:off x="838200" y="2207171"/>
            <a:ext cx="10515600" cy="3969791"/>
          </a:xfrm>
        </p:spPr>
        <p:txBody>
          <a:bodyPr/>
          <a:lstStyle/>
          <a:p>
            <a:r>
              <a:rPr lang="en-US" altLang="en-US" dirty="0"/>
              <a:t>CH4 (METHANE) = LIGHTER THAN AIR</a:t>
            </a:r>
          </a:p>
          <a:p>
            <a:endParaRPr lang="en-US" altLang="en-US" dirty="0"/>
          </a:p>
          <a:p>
            <a:r>
              <a:rPr lang="en-US" altLang="en-US" dirty="0"/>
              <a:t>CO (CARBON MONOXIDE) = SAME AS AIR</a:t>
            </a:r>
          </a:p>
          <a:p>
            <a:endParaRPr lang="en-US" altLang="en-US" dirty="0"/>
          </a:p>
          <a:p>
            <a:r>
              <a:rPr lang="en-US" altLang="en-US" dirty="0"/>
              <a:t>H2S (HYDROGEN SULFIDE) = HEAVIER</a:t>
            </a:r>
          </a:p>
          <a:p>
            <a:pPr algn="ctr"/>
            <a:endParaRPr lang="en-US" dirty="0"/>
          </a:p>
        </p:txBody>
      </p:sp>
      <p:grpSp>
        <p:nvGrpSpPr>
          <p:cNvPr id="4" name="Group 5">
            <a:extLst>
              <a:ext uri="{FF2B5EF4-FFF2-40B4-BE49-F238E27FC236}">
                <a16:creationId xmlns:a16="http://schemas.microsoft.com/office/drawing/2014/main" id="{75B6487F-B4C2-40D1-A86F-1D58F1595E7C}"/>
              </a:ext>
            </a:extLst>
          </p:cNvPr>
          <p:cNvGrpSpPr>
            <a:grpSpLocks/>
          </p:cNvGrpSpPr>
          <p:nvPr/>
        </p:nvGrpSpPr>
        <p:grpSpPr bwMode="auto">
          <a:xfrm>
            <a:off x="8182303" y="2181936"/>
            <a:ext cx="2096814" cy="2494127"/>
            <a:chOff x="520" y="2964"/>
            <a:chExt cx="930" cy="1197"/>
          </a:xfrm>
          <a:solidFill>
            <a:schemeClr val="bg1">
              <a:lumMod val="85000"/>
            </a:schemeClr>
          </a:solidFill>
        </p:grpSpPr>
        <p:sp>
          <p:nvSpPr>
            <p:cNvPr id="5" name="Rectangle 6">
              <a:extLst>
                <a:ext uri="{FF2B5EF4-FFF2-40B4-BE49-F238E27FC236}">
                  <a16:creationId xmlns:a16="http://schemas.microsoft.com/office/drawing/2014/main" id="{61625FA2-5D6F-415F-A693-65C0937553AF}"/>
                </a:ext>
              </a:extLst>
            </p:cNvPr>
            <p:cNvSpPr>
              <a:spLocks noChangeArrowheads="1"/>
            </p:cNvSpPr>
            <p:nvPr/>
          </p:nvSpPr>
          <p:spPr bwMode="auto">
            <a:xfrm>
              <a:off x="890" y="2964"/>
              <a:ext cx="560" cy="1197"/>
            </a:xfrm>
            <a:prstGeom prst="rect">
              <a:avLst/>
            </a:prstGeom>
            <a:grp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p>
          </p:txBody>
        </p:sp>
        <p:sp>
          <p:nvSpPr>
            <p:cNvPr id="6" name="Rectangle 7">
              <a:extLst>
                <a:ext uri="{FF2B5EF4-FFF2-40B4-BE49-F238E27FC236}">
                  <a16:creationId xmlns:a16="http://schemas.microsoft.com/office/drawing/2014/main" id="{D41D312A-6491-4790-A99D-2F60B2983536}"/>
                </a:ext>
              </a:extLst>
            </p:cNvPr>
            <p:cNvSpPr>
              <a:spLocks noChangeArrowheads="1"/>
            </p:cNvSpPr>
            <p:nvPr/>
          </p:nvSpPr>
          <p:spPr bwMode="auto">
            <a:xfrm>
              <a:off x="520" y="3402"/>
              <a:ext cx="379" cy="164"/>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23812" rIns="46038" bIns="23812">
              <a:spAutoFit/>
            </a:bodyPr>
            <a:lstStyle>
              <a:lvl1pPr defTabSz="228600">
                <a:spcBef>
                  <a:spcPct val="20000"/>
                </a:spcBef>
                <a:buChar char="•"/>
                <a:defRPr sz="3200">
                  <a:solidFill>
                    <a:schemeClr val="tx1"/>
                  </a:solidFill>
                  <a:latin typeface="Times New Roman" panose="02020603050405020304" pitchFamily="18" charset="0"/>
                </a:defRPr>
              </a:lvl1pPr>
              <a:lvl2pPr marL="742950" indent="-285750" defTabSz="228600">
                <a:spcBef>
                  <a:spcPct val="20000"/>
                </a:spcBef>
                <a:buChar char="–"/>
                <a:defRPr sz="2800">
                  <a:solidFill>
                    <a:schemeClr val="tx1"/>
                  </a:solidFill>
                  <a:latin typeface="Times New Roman" panose="02020603050405020304" pitchFamily="18" charset="0"/>
                </a:defRPr>
              </a:lvl2pPr>
              <a:lvl3pPr marL="1143000" indent="-228600" defTabSz="228600">
                <a:spcBef>
                  <a:spcPct val="20000"/>
                </a:spcBef>
                <a:buChar char="•"/>
                <a:defRPr sz="2400">
                  <a:solidFill>
                    <a:schemeClr val="tx1"/>
                  </a:solidFill>
                  <a:latin typeface="Times New Roman" panose="02020603050405020304" pitchFamily="18" charset="0"/>
                </a:defRPr>
              </a:lvl3pPr>
              <a:lvl4pPr marL="1600200" indent="-228600" defTabSz="228600">
                <a:spcBef>
                  <a:spcPct val="20000"/>
                </a:spcBef>
                <a:buChar char="–"/>
                <a:defRPr sz="2000">
                  <a:solidFill>
                    <a:schemeClr val="tx1"/>
                  </a:solidFill>
                  <a:latin typeface="Times New Roman" panose="02020603050405020304" pitchFamily="18" charset="0"/>
                </a:defRPr>
              </a:lvl4pPr>
              <a:lvl5pPr marL="2057400" indent="-228600" defTabSz="228600">
                <a:spcBef>
                  <a:spcPct val="20000"/>
                </a:spcBef>
                <a:buChar char="»"/>
                <a:defRPr sz="2000">
                  <a:solidFill>
                    <a:schemeClr val="tx1"/>
                  </a:solidFill>
                  <a:latin typeface="Times New Roman" panose="02020603050405020304" pitchFamily="18" charset="0"/>
                </a:defRPr>
              </a:lvl5pPr>
              <a:lvl6pPr marL="25146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b="1">
                  <a:latin typeface="Arial" panose="020B0604020202020204" pitchFamily="34" charset="0"/>
                </a:rPr>
                <a:t>AIR=1</a:t>
              </a:r>
            </a:p>
          </p:txBody>
        </p:sp>
        <p:grpSp>
          <p:nvGrpSpPr>
            <p:cNvPr id="7" name="Group 8">
              <a:extLst>
                <a:ext uri="{FF2B5EF4-FFF2-40B4-BE49-F238E27FC236}">
                  <a16:creationId xmlns:a16="http://schemas.microsoft.com/office/drawing/2014/main" id="{8F691268-FD25-4DD6-92E1-4F99C7C689E2}"/>
                </a:ext>
              </a:extLst>
            </p:cNvPr>
            <p:cNvGrpSpPr>
              <a:grpSpLocks/>
            </p:cNvGrpSpPr>
            <p:nvPr/>
          </p:nvGrpSpPr>
          <p:grpSpPr bwMode="auto">
            <a:xfrm>
              <a:off x="520" y="3046"/>
              <a:ext cx="312" cy="362"/>
              <a:chOff x="520" y="3046"/>
              <a:chExt cx="312" cy="362"/>
            </a:xfrm>
            <a:grpFill/>
          </p:grpSpPr>
          <p:sp>
            <p:nvSpPr>
              <p:cNvPr id="13" name="Freeform 9">
                <a:extLst>
                  <a:ext uri="{FF2B5EF4-FFF2-40B4-BE49-F238E27FC236}">
                    <a16:creationId xmlns:a16="http://schemas.microsoft.com/office/drawing/2014/main" id="{0035D4EC-D1B7-40D8-9CFC-0020F08CCBE3}"/>
                  </a:ext>
                </a:extLst>
              </p:cNvPr>
              <p:cNvSpPr>
                <a:spLocks/>
              </p:cNvSpPr>
              <p:nvPr/>
            </p:nvSpPr>
            <p:spPr bwMode="auto">
              <a:xfrm>
                <a:off x="718" y="3046"/>
                <a:ext cx="114" cy="310"/>
              </a:xfrm>
              <a:custGeom>
                <a:avLst/>
                <a:gdLst>
                  <a:gd name="T0" fmla="*/ 21 w 114"/>
                  <a:gd name="T1" fmla="*/ 309 h 310"/>
                  <a:gd name="T2" fmla="*/ 91 w 114"/>
                  <a:gd name="T3" fmla="*/ 309 h 310"/>
                  <a:gd name="T4" fmla="*/ 91 w 114"/>
                  <a:gd name="T5" fmla="*/ 144 h 310"/>
                  <a:gd name="T6" fmla="*/ 113 w 114"/>
                  <a:gd name="T7" fmla="*/ 144 h 310"/>
                  <a:gd name="T8" fmla="*/ 59 w 114"/>
                  <a:gd name="T9" fmla="*/ 0 h 310"/>
                  <a:gd name="T10" fmla="*/ 0 w 114"/>
                  <a:gd name="T11" fmla="*/ 144 h 310"/>
                  <a:gd name="T12" fmla="*/ 21 w 114"/>
                  <a:gd name="T13" fmla="*/ 144 h 310"/>
                  <a:gd name="T14" fmla="*/ 21 w 114"/>
                  <a:gd name="T15" fmla="*/ 309 h 3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4" h="310">
                    <a:moveTo>
                      <a:pt x="21" y="309"/>
                    </a:moveTo>
                    <a:lnTo>
                      <a:pt x="91" y="309"/>
                    </a:lnTo>
                    <a:lnTo>
                      <a:pt x="91" y="144"/>
                    </a:lnTo>
                    <a:lnTo>
                      <a:pt x="113" y="144"/>
                    </a:lnTo>
                    <a:lnTo>
                      <a:pt x="59" y="0"/>
                    </a:lnTo>
                    <a:lnTo>
                      <a:pt x="0" y="144"/>
                    </a:lnTo>
                    <a:lnTo>
                      <a:pt x="21" y="144"/>
                    </a:lnTo>
                    <a:lnTo>
                      <a:pt x="21" y="309"/>
                    </a:lnTo>
                  </a:path>
                </a:pathLst>
              </a:custGeom>
              <a:grp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Rectangle 10">
                <a:extLst>
                  <a:ext uri="{FF2B5EF4-FFF2-40B4-BE49-F238E27FC236}">
                    <a16:creationId xmlns:a16="http://schemas.microsoft.com/office/drawing/2014/main" id="{7F89ADFE-46B3-4486-8815-58AB8E8003AA}"/>
                  </a:ext>
                </a:extLst>
              </p:cNvPr>
              <p:cNvSpPr>
                <a:spLocks noChangeArrowheads="1"/>
              </p:cNvSpPr>
              <p:nvPr/>
            </p:nvSpPr>
            <p:spPr bwMode="auto">
              <a:xfrm>
                <a:off x="520" y="3205"/>
                <a:ext cx="222" cy="2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23812" rIns="46038" bIns="23812">
                <a:spAutoFit/>
              </a:bodyPr>
              <a:lstStyle>
                <a:lvl1pPr defTabSz="228600">
                  <a:spcBef>
                    <a:spcPct val="20000"/>
                  </a:spcBef>
                  <a:buChar char="•"/>
                  <a:defRPr sz="3200">
                    <a:solidFill>
                      <a:schemeClr val="tx1"/>
                    </a:solidFill>
                    <a:latin typeface="Times New Roman" panose="02020603050405020304" pitchFamily="18" charset="0"/>
                  </a:defRPr>
                </a:lvl1pPr>
                <a:lvl2pPr marL="742950" indent="-285750" defTabSz="228600">
                  <a:spcBef>
                    <a:spcPct val="20000"/>
                  </a:spcBef>
                  <a:buChar char="–"/>
                  <a:defRPr sz="2800">
                    <a:solidFill>
                      <a:schemeClr val="tx1"/>
                    </a:solidFill>
                    <a:latin typeface="Times New Roman" panose="02020603050405020304" pitchFamily="18" charset="0"/>
                  </a:defRPr>
                </a:lvl2pPr>
                <a:lvl3pPr marL="1143000" indent="-228600" defTabSz="228600">
                  <a:spcBef>
                    <a:spcPct val="20000"/>
                  </a:spcBef>
                  <a:buChar char="•"/>
                  <a:defRPr sz="2400">
                    <a:solidFill>
                      <a:schemeClr val="tx1"/>
                    </a:solidFill>
                    <a:latin typeface="Times New Roman" panose="02020603050405020304" pitchFamily="18" charset="0"/>
                  </a:defRPr>
                </a:lvl3pPr>
                <a:lvl4pPr marL="1600200" indent="-228600" defTabSz="228600">
                  <a:spcBef>
                    <a:spcPct val="20000"/>
                  </a:spcBef>
                  <a:buChar char="–"/>
                  <a:defRPr sz="2000">
                    <a:solidFill>
                      <a:schemeClr val="tx1"/>
                    </a:solidFill>
                    <a:latin typeface="Times New Roman" panose="02020603050405020304" pitchFamily="18" charset="0"/>
                  </a:defRPr>
                </a:lvl4pPr>
                <a:lvl5pPr marL="2057400" indent="-228600" defTabSz="228600">
                  <a:spcBef>
                    <a:spcPct val="20000"/>
                  </a:spcBef>
                  <a:buChar char="»"/>
                  <a:defRPr sz="2000">
                    <a:solidFill>
                      <a:schemeClr val="tx1"/>
                    </a:solidFill>
                    <a:latin typeface="Times New Roman" panose="02020603050405020304" pitchFamily="18" charset="0"/>
                  </a:defRPr>
                </a:lvl5pPr>
                <a:lvl6pPr marL="25146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latin typeface="Arial" panose="020B0604020202020204" pitchFamily="34" charset="0"/>
                  </a:rPr>
                  <a:t>&lt;1</a:t>
                </a:r>
              </a:p>
            </p:txBody>
          </p:sp>
        </p:grpSp>
        <p:grpSp>
          <p:nvGrpSpPr>
            <p:cNvPr id="8" name="Group 11">
              <a:extLst>
                <a:ext uri="{FF2B5EF4-FFF2-40B4-BE49-F238E27FC236}">
                  <a16:creationId xmlns:a16="http://schemas.microsoft.com/office/drawing/2014/main" id="{4FF74430-A087-4CF5-8A4D-AA5EF5AD8046}"/>
                </a:ext>
              </a:extLst>
            </p:cNvPr>
            <p:cNvGrpSpPr>
              <a:grpSpLocks/>
            </p:cNvGrpSpPr>
            <p:nvPr/>
          </p:nvGrpSpPr>
          <p:grpSpPr bwMode="auto">
            <a:xfrm>
              <a:off x="544" y="3733"/>
              <a:ext cx="300" cy="343"/>
              <a:chOff x="544" y="3733"/>
              <a:chExt cx="300" cy="343"/>
            </a:xfrm>
            <a:grpFill/>
          </p:grpSpPr>
          <p:sp>
            <p:nvSpPr>
              <p:cNvPr id="11" name="Freeform 12">
                <a:extLst>
                  <a:ext uri="{FF2B5EF4-FFF2-40B4-BE49-F238E27FC236}">
                    <a16:creationId xmlns:a16="http://schemas.microsoft.com/office/drawing/2014/main" id="{66DF8BE8-DB81-4836-A885-DC025FA0CF62}"/>
                  </a:ext>
                </a:extLst>
              </p:cNvPr>
              <p:cNvSpPr>
                <a:spLocks/>
              </p:cNvSpPr>
              <p:nvPr/>
            </p:nvSpPr>
            <p:spPr bwMode="auto">
              <a:xfrm>
                <a:off x="730" y="3766"/>
                <a:ext cx="114" cy="310"/>
              </a:xfrm>
              <a:custGeom>
                <a:avLst/>
                <a:gdLst>
                  <a:gd name="T0" fmla="*/ 21 w 114"/>
                  <a:gd name="T1" fmla="*/ 0 h 310"/>
                  <a:gd name="T2" fmla="*/ 91 w 114"/>
                  <a:gd name="T3" fmla="*/ 0 h 310"/>
                  <a:gd name="T4" fmla="*/ 91 w 114"/>
                  <a:gd name="T5" fmla="*/ 165 h 310"/>
                  <a:gd name="T6" fmla="*/ 113 w 114"/>
                  <a:gd name="T7" fmla="*/ 165 h 310"/>
                  <a:gd name="T8" fmla="*/ 59 w 114"/>
                  <a:gd name="T9" fmla="*/ 309 h 310"/>
                  <a:gd name="T10" fmla="*/ 0 w 114"/>
                  <a:gd name="T11" fmla="*/ 165 h 310"/>
                  <a:gd name="T12" fmla="*/ 21 w 114"/>
                  <a:gd name="T13" fmla="*/ 165 h 310"/>
                  <a:gd name="T14" fmla="*/ 21 w 114"/>
                  <a:gd name="T15" fmla="*/ 0 h 3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4" h="310">
                    <a:moveTo>
                      <a:pt x="21" y="0"/>
                    </a:moveTo>
                    <a:lnTo>
                      <a:pt x="91" y="0"/>
                    </a:lnTo>
                    <a:lnTo>
                      <a:pt x="91" y="165"/>
                    </a:lnTo>
                    <a:lnTo>
                      <a:pt x="113" y="165"/>
                    </a:lnTo>
                    <a:lnTo>
                      <a:pt x="59" y="309"/>
                    </a:lnTo>
                    <a:lnTo>
                      <a:pt x="0" y="165"/>
                    </a:lnTo>
                    <a:lnTo>
                      <a:pt x="21" y="165"/>
                    </a:lnTo>
                    <a:lnTo>
                      <a:pt x="21" y="0"/>
                    </a:lnTo>
                  </a:path>
                </a:pathLst>
              </a:custGeom>
              <a:grp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Rectangle 13">
                <a:extLst>
                  <a:ext uri="{FF2B5EF4-FFF2-40B4-BE49-F238E27FC236}">
                    <a16:creationId xmlns:a16="http://schemas.microsoft.com/office/drawing/2014/main" id="{4B6976CC-9CFC-48B3-AA28-11B2B6C6FC55}"/>
                  </a:ext>
                </a:extLst>
              </p:cNvPr>
              <p:cNvSpPr>
                <a:spLocks noChangeArrowheads="1"/>
              </p:cNvSpPr>
              <p:nvPr/>
            </p:nvSpPr>
            <p:spPr bwMode="auto">
              <a:xfrm>
                <a:off x="544" y="3733"/>
                <a:ext cx="222" cy="2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038" tIns="23812" rIns="46038" bIns="23812">
                <a:spAutoFit/>
              </a:bodyPr>
              <a:lstStyle>
                <a:lvl1pPr defTabSz="228600">
                  <a:spcBef>
                    <a:spcPct val="20000"/>
                  </a:spcBef>
                  <a:buChar char="•"/>
                  <a:defRPr sz="3200">
                    <a:solidFill>
                      <a:schemeClr val="tx1"/>
                    </a:solidFill>
                    <a:latin typeface="Times New Roman" panose="02020603050405020304" pitchFamily="18" charset="0"/>
                  </a:defRPr>
                </a:lvl1pPr>
                <a:lvl2pPr marL="742950" indent="-285750" defTabSz="228600">
                  <a:spcBef>
                    <a:spcPct val="20000"/>
                  </a:spcBef>
                  <a:buChar char="–"/>
                  <a:defRPr sz="2800">
                    <a:solidFill>
                      <a:schemeClr val="tx1"/>
                    </a:solidFill>
                    <a:latin typeface="Times New Roman" panose="02020603050405020304" pitchFamily="18" charset="0"/>
                  </a:defRPr>
                </a:lvl2pPr>
                <a:lvl3pPr marL="1143000" indent="-228600" defTabSz="228600">
                  <a:spcBef>
                    <a:spcPct val="20000"/>
                  </a:spcBef>
                  <a:buChar char="•"/>
                  <a:defRPr sz="2400">
                    <a:solidFill>
                      <a:schemeClr val="tx1"/>
                    </a:solidFill>
                    <a:latin typeface="Times New Roman" panose="02020603050405020304" pitchFamily="18" charset="0"/>
                  </a:defRPr>
                </a:lvl3pPr>
                <a:lvl4pPr marL="1600200" indent="-228600" defTabSz="228600">
                  <a:spcBef>
                    <a:spcPct val="20000"/>
                  </a:spcBef>
                  <a:buChar char="–"/>
                  <a:defRPr sz="2000">
                    <a:solidFill>
                      <a:schemeClr val="tx1"/>
                    </a:solidFill>
                    <a:latin typeface="Times New Roman" panose="02020603050405020304" pitchFamily="18" charset="0"/>
                  </a:defRPr>
                </a:lvl4pPr>
                <a:lvl5pPr marL="2057400" indent="-228600" defTabSz="228600">
                  <a:spcBef>
                    <a:spcPct val="20000"/>
                  </a:spcBef>
                  <a:buChar char="»"/>
                  <a:defRPr sz="2000">
                    <a:solidFill>
                      <a:schemeClr val="tx1"/>
                    </a:solidFill>
                    <a:latin typeface="Times New Roman" panose="02020603050405020304" pitchFamily="18" charset="0"/>
                  </a:defRPr>
                </a:lvl5pPr>
                <a:lvl6pPr marL="25146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b="1">
                    <a:latin typeface="Arial" panose="020B0604020202020204" pitchFamily="34" charset="0"/>
                  </a:rPr>
                  <a:t>&gt;1</a:t>
                </a:r>
              </a:p>
            </p:txBody>
          </p:sp>
        </p:grpSp>
        <p:sp>
          <p:nvSpPr>
            <p:cNvPr id="9" name="Line 14">
              <a:extLst>
                <a:ext uri="{FF2B5EF4-FFF2-40B4-BE49-F238E27FC236}">
                  <a16:creationId xmlns:a16="http://schemas.microsoft.com/office/drawing/2014/main" id="{5CABBBE2-2494-41EE-9735-C04C1CF8BC6D}"/>
                </a:ext>
              </a:extLst>
            </p:cNvPr>
            <p:cNvSpPr>
              <a:spLocks noChangeShapeType="1"/>
            </p:cNvSpPr>
            <p:nvPr/>
          </p:nvSpPr>
          <p:spPr bwMode="auto">
            <a:xfrm flipH="1">
              <a:off x="912" y="3569"/>
              <a:ext cx="522" cy="0"/>
            </a:xfrm>
            <a:prstGeom prst="line">
              <a:avLst/>
            </a:prstGeom>
            <a:grpFill/>
            <a:ln w="76200">
              <a:solidFill>
                <a:schemeClr val="bg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Line 15">
              <a:extLst>
                <a:ext uri="{FF2B5EF4-FFF2-40B4-BE49-F238E27FC236}">
                  <a16:creationId xmlns:a16="http://schemas.microsoft.com/office/drawing/2014/main" id="{C2FDCF98-DB70-41CD-820B-35FD0005B476}"/>
                </a:ext>
              </a:extLst>
            </p:cNvPr>
            <p:cNvSpPr>
              <a:spLocks noChangeShapeType="1"/>
            </p:cNvSpPr>
            <p:nvPr/>
          </p:nvSpPr>
          <p:spPr bwMode="auto">
            <a:xfrm flipH="1">
              <a:off x="534" y="3572"/>
              <a:ext cx="375" cy="0"/>
            </a:xfrm>
            <a:prstGeom prst="line">
              <a:avLst/>
            </a:prstGeom>
            <a:grpFill/>
            <a:ln w="762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18873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8EC5D-4CDB-4681-8EBC-190BD21816EA}"/>
              </a:ext>
            </a:extLst>
          </p:cNvPr>
          <p:cNvSpPr>
            <a:spLocks noGrp="1"/>
          </p:cNvSpPr>
          <p:nvPr>
            <p:ph type="title"/>
          </p:nvPr>
        </p:nvSpPr>
        <p:spPr/>
        <p:txBody>
          <a:bodyPr/>
          <a:lstStyle/>
          <a:p>
            <a:pPr algn="ctr"/>
            <a:r>
              <a:rPr lang="en-US" b="1" dirty="0"/>
              <a:t>BW Gas Alert Max Gas Detector</a:t>
            </a:r>
          </a:p>
        </p:txBody>
      </p:sp>
      <p:sp>
        <p:nvSpPr>
          <p:cNvPr id="3" name="Content Placeholder 2">
            <a:extLst>
              <a:ext uri="{FF2B5EF4-FFF2-40B4-BE49-F238E27FC236}">
                <a16:creationId xmlns:a16="http://schemas.microsoft.com/office/drawing/2014/main" id="{7CF9FC32-3507-48D4-8047-2DFFAA8CB23F}"/>
              </a:ext>
            </a:extLst>
          </p:cNvPr>
          <p:cNvSpPr>
            <a:spLocks noGrp="1"/>
          </p:cNvSpPr>
          <p:nvPr>
            <p:ph idx="1"/>
          </p:nvPr>
        </p:nvSpPr>
        <p:spPr>
          <a:xfrm>
            <a:off x="874986" y="1809860"/>
            <a:ext cx="10515600" cy="4351338"/>
          </a:xfrm>
        </p:spPr>
        <p:txBody>
          <a:bodyPr/>
          <a:lstStyle/>
          <a:p>
            <a:pPr lvl="1">
              <a:buFontTx/>
              <a:buChar char="•"/>
            </a:pPr>
            <a:r>
              <a:rPr lang="en-US" altLang="en-US" dirty="0"/>
              <a:t>OXYGEN - MIN 19.5% - MAX 23.5% - 20.9% is Normal</a:t>
            </a:r>
          </a:p>
          <a:p>
            <a:pPr lvl="1">
              <a:buFontTx/>
              <a:buChar char="•"/>
            </a:pPr>
            <a:r>
              <a:rPr lang="en-US" altLang="en-US" dirty="0"/>
              <a:t>CARBON MONOXIDE - ALARM = 35PPM</a:t>
            </a:r>
          </a:p>
          <a:p>
            <a:pPr lvl="1">
              <a:buFontTx/>
              <a:buChar char="•"/>
            </a:pPr>
            <a:r>
              <a:rPr lang="en-US" altLang="en-US" dirty="0"/>
              <a:t>COMBUSTIBLE - ALARM = 10% LEL</a:t>
            </a:r>
          </a:p>
          <a:p>
            <a:pPr lvl="1">
              <a:buFontTx/>
              <a:buChar char="•"/>
            </a:pPr>
            <a:r>
              <a:rPr lang="en-US" altLang="en-US" dirty="0"/>
              <a:t>HYDROGEN SULFIDE (H2S) - ALARM =10 PPM</a:t>
            </a:r>
            <a:endParaRPr lang="en-US" altLang="en-US" b="1" dirty="0"/>
          </a:p>
          <a:p>
            <a:pPr marL="0" indent="0">
              <a:buNone/>
            </a:pPr>
            <a:endParaRPr lang="en-US" dirty="0"/>
          </a:p>
        </p:txBody>
      </p:sp>
      <p:pic>
        <p:nvPicPr>
          <p:cNvPr id="6" name="Picture 5">
            <a:extLst>
              <a:ext uri="{FF2B5EF4-FFF2-40B4-BE49-F238E27FC236}">
                <a16:creationId xmlns:a16="http://schemas.microsoft.com/office/drawing/2014/main" id="{DE660CB7-E3E6-42E2-9B1D-E82A2A0CC0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8242" y="2733128"/>
            <a:ext cx="3578772" cy="3578772"/>
          </a:xfrm>
          <a:prstGeom prst="rect">
            <a:avLst/>
          </a:prstGeom>
        </p:spPr>
      </p:pic>
    </p:spTree>
    <p:extLst>
      <p:ext uri="{BB962C8B-B14F-4D97-AF65-F5344CB8AC3E}">
        <p14:creationId xmlns:p14="http://schemas.microsoft.com/office/powerpoint/2010/main" val="2665131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637</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Rounded MT Bold</vt:lpstr>
      <vt:lpstr>Calibri</vt:lpstr>
      <vt:lpstr>Calibri Light</vt:lpstr>
      <vt:lpstr>Times New Roman</vt:lpstr>
      <vt:lpstr>Office Theme</vt:lpstr>
      <vt:lpstr>ESCRA Confined Space Training 1/18/2023</vt:lpstr>
      <vt:lpstr>What is a Confined Space?</vt:lpstr>
      <vt:lpstr>What is a Hazardous Atmosphere</vt:lpstr>
      <vt:lpstr>A Confined Space Entry</vt:lpstr>
      <vt:lpstr>Confined Space Program</vt:lpstr>
      <vt:lpstr>Confined Space Permit System</vt:lpstr>
      <vt:lpstr>Confined Space Atmospheric Testing</vt:lpstr>
      <vt:lpstr>Confined Space Hazardous Contaminants</vt:lpstr>
      <vt:lpstr>BW Gas Alert Max Gas Detector</vt:lpstr>
      <vt:lpstr>Confined Space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ESCRA Confined Space Training 2/19/2020</dc:title>
  <dc:creator>Scott Bailey</dc:creator>
  <cp:lastModifiedBy>Nicki Milligan</cp:lastModifiedBy>
  <cp:revision>22</cp:revision>
  <dcterms:created xsi:type="dcterms:W3CDTF">2020-02-17T16:11:44Z</dcterms:created>
  <dcterms:modified xsi:type="dcterms:W3CDTF">2023-01-18T13:06:36Z</dcterms:modified>
</cp:coreProperties>
</file>