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71" r:id="rId6"/>
    <p:sldId id="272" r:id="rId7"/>
    <p:sldId id="264" r:id="rId8"/>
    <p:sldId id="261" r:id="rId9"/>
    <p:sldId id="267" r:id="rId10"/>
    <p:sldId id="273" r:id="rId11"/>
    <p:sldId id="276" r:id="rId12"/>
    <p:sldId id="268" r:id="rId13"/>
    <p:sldId id="274" r:id="rId14"/>
    <p:sldId id="275" r:id="rId15"/>
    <p:sldId id="266" r:id="rId16"/>
    <p:sldId id="270" r:id="rId17"/>
    <p:sldId id="277" r:id="rId18"/>
    <p:sldId id="278" r:id="rId1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C95A8-5C55-47A3-B744-BF3BA5AC04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883117-F60A-4C6D-ABEF-529DDBA3D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73EDB4-14F1-47B6-B57D-0CC9A319D2F0}"/>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5" name="Footer Placeholder 4">
            <a:extLst>
              <a:ext uri="{FF2B5EF4-FFF2-40B4-BE49-F238E27FC236}">
                <a16:creationId xmlns:a16="http://schemas.microsoft.com/office/drawing/2014/main" id="{4106DE2C-5CD6-41E1-918B-03B3DA4A1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673605-EA5A-4A7C-916E-E1E47B622960}"/>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173330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A3C48-DC9F-4538-B139-CCB6687345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179666-1274-4286-8173-75DC0D500D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B250D-C443-41B9-BCA1-E88ECCEA3C41}"/>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5" name="Footer Placeholder 4">
            <a:extLst>
              <a:ext uri="{FF2B5EF4-FFF2-40B4-BE49-F238E27FC236}">
                <a16:creationId xmlns:a16="http://schemas.microsoft.com/office/drawing/2014/main" id="{A0910E51-7BB1-49AE-9CA1-EF328227E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3AE79D-3FBA-4769-855A-FDB0821A0697}"/>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954899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4120A9-A7AE-4532-B4D2-FB1ED1B23E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68C56E-59BA-4DCE-BD9F-3BB1303EB2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8E1C3-B6B4-4BC8-902B-EE208B1DDF19}"/>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5" name="Footer Placeholder 4">
            <a:extLst>
              <a:ext uri="{FF2B5EF4-FFF2-40B4-BE49-F238E27FC236}">
                <a16:creationId xmlns:a16="http://schemas.microsoft.com/office/drawing/2014/main" id="{EE78A850-5EF1-40CF-8D79-60E192587B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BC5313-9138-4DA6-A9E2-EDC79D7D5E80}"/>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162992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4F775-98D9-4490-8386-7DB8619F74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6EE9F9-CDF3-465F-94A4-5A78B04E3B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153C6-E688-4301-A635-D8E52BF6ECC6}"/>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5" name="Footer Placeholder 4">
            <a:extLst>
              <a:ext uri="{FF2B5EF4-FFF2-40B4-BE49-F238E27FC236}">
                <a16:creationId xmlns:a16="http://schemas.microsoft.com/office/drawing/2014/main" id="{A9497DF5-9CCB-4389-9E7B-76F5FC5D9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6B36D-9794-4495-83DF-93505782AA79}"/>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3725905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5E562-AF89-445B-B0F1-B3C2CA2940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B7AA1-2C27-486B-8ABE-797A4538C8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F90A70-15BE-4FB4-B0A2-8E1E971C8A8F}"/>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5" name="Footer Placeholder 4">
            <a:extLst>
              <a:ext uri="{FF2B5EF4-FFF2-40B4-BE49-F238E27FC236}">
                <a16:creationId xmlns:a16="http://schemas.microsoft.com/office/drawing/2014/main" id="{FAB327F0-C71C-436B-89A5-3977E4286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00E78E-B752-4C84-A84F-E5662DF58054}"/>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287863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95E53-6F35-4F30-829C-77C43E7D67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43A081-DB51-4BA6-A868-B66CFB4AF0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C92D4E-F12A-4AB7-B61E-5FF579A5E0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FDF44A-2469-4BFD-B6C1-93503D33DEAB}"/>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6" name="Footer Placeholder 5">
            <a:extLst>
              <a:ext uri="{FF2B5EF4-FFF2-40B4-BE49-F238E27FC236}">
                <a16:creationId xmlns:a16="http://schemas.microsoft.com/office/drawing/2014/main" id="{D03C25C6-F4D5-482D-9179-3F1542519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93693A-FAC3-4BA9-AED9-779FBAFB7DEC}"/>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279824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E3E1C-B7F2-4F8C-B00F-11FDD8EF8A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20149F-2D2E-4783-8C00-B94375936A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BD2788-5C87-4CE8-A00C-AFC89FA548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1CA22F-387D-484E-A428-E5411F7143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4EAA54-652D-46ED-8208-2E87760875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33AF4E-B68E-4084-B1A6-9854B75623B6}"/>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8" name="Footer Placeholder 7">
            <a:extLst>
              <a:ext uri="{FF2B5EF4-FFF2-40B4-BE49-F238E27FC236}">
                <a16:creationId xmlns:a16="http://schemas.microsoft.com/office/drawing/2014/main" id="{5C50B029-E5DE-4240-836C-851686C5A3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EE4937-1863-4878-B753-8BD14BC8DC20}"/>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151663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A36A-7BC9-4556-847F-DF8F712828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A2DF69-B05F-4179-B978-A7DAAEA50641}"/>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4" name="Footer Placeholder 3">
            <a:extLst>
              <a:ext uri="{FF2B5EF4-FFF2-40B4-BE49-F238E27FC236}">
                <a16:creationId xmlns:a16="http://schemas.microsoft.com/office/drawing/2014/main" id="{91271D84-E93B-46E0-84F3-635C699E90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CAA24A-2100-43FE-8FF5-A215FAE56487}"/>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28785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2E9AD-7C07-46A6-BF51-E8183E3496F4}"/>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3" name="Footer Placeholder 2">
            <a:extLst>
              <a:ext uri="{FF2B5EF4-FFF2-40B4-BE49-F238E27FC236}">
                <a16:creationId xmlns:a16="http://schemas.microsoft.com/office/drawing/2014/main" id="{F78D7306-E4AE-4ECC-A0AB-AFB0E2F18E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18B8E2-9F04-4743-94C6-724864A75451}"/>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164286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461C6-1244-4D71-9810-ED853DED36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0A91F4-8491-4DB2-8573-3216E5775B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B97BB6-8724-4831-BCDD-083364332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3C65F6-02CD-4A4E-AFF3-3B6CD6CD1A27}"/>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6" name="Footer Placeholder 5">
            <a:extLst>
              <a:ext uri="{FF2B5EF4-FFF2-40B4-BE49-F238E27FC236}">
                <a16:creationId xmlns:a16="http://schemas.microsoft.com/office/drawing/2014/main" id="{31675A8B-3B02-42B7-AE76-215C0D47E4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6B72EB-E3A1-44A6-B107-3632C0CF39E8}"/>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274352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38FA2-1D09-4E40-9926-A73AAB8DF2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E7027E-D074-4B31-9B56-222907DA00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032399-A295-49E5-BE01-76479A38F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1E9790-ACE3-406B-8FAE-6F55FE0232C5}"/>
              </a:ext>
            </a:extLst>
          </p:cNvPr>
          <p:cNvSpPr>
            <a:spLocks noGrp="1"/>
          </p:cNvSpPr>
          <p:nvPr>
            <p:ph type="dt" sz="half" idx="10"/>
          </p:nvPr>
        </p:nvSpPr>
        <p:spPr/>
        <p:txBody>
          <a:bodyPr/>
          <a:lstStyle/>
          <a:p>
            <a:fld id="{F21B53B1-C9E2-4775-BE80-7A29443C8A2F}" type="datetimeFigureOut">
              <a:rPr lang="en-US" smtClean="0"/>
              <a:t>1/25/2022</a:t>
            </a:fld>
            <a:endParaRPr lang="en-US"/>
          </a:p>
        </p:txBody>
      </p:sp>
      <p:sp>
        <p:nvSpPr>
          <p:cNvPr id="6" name="Footer Placeholder 5">
            <a:extLst>
              <a:ext uri="{FF2B5EF4-FFF2-40B4-BE49-F238E27FC236}">
                <a16:creationId xmlns:a16="http://schemas.microsoft.com/office/drawing/2014/main" id="{68E32EB8-B5A9-4951-B617-D6A07A6EA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D02E60-C370-4D86-BD2B-5A5C37587856}"/>
              </a:ext>
            </a:extLst>
          </p:cNvPr>
          <p:cNvSpPr>
            <a:spLocks noGrp="1"/>
          </p:cNvSpPr>
          <p:nvPr>
            <p:ph type="sldNum" sz="quarter" idx="12"/>
          </p:nvPr>
        </p:nvSpPr>
        <p:spPr/>
        <p:txBody>
          <a:bodyPr/>
          <a:lstStyle/>
          <a:p>
            <a:fld id="{D696EEDB-F3AD-4C27-9A2E-D7BD3990C2F2}" type="slidenum">
              <a:rPr lang="en-US" smtClean="0"/>
              <a:t>‹#›</a:t>
            </a:fld>
            <a:endParaRPr lang="en-US"/>
          </a:p>
        </p:txBody>
      </p:sp>
    </p:spTree>
    <p:extLst>
      <p:ext uri="{BB962C8B-B14F-4D97-AF65-F5344CB8AC3E}">
        <p14:creationId xmlns:p14="http://schemas.microsoft.com/office/powerpoint/2010/main" val="264183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AE109F-6F0F-4228-946F-7FB3E2F33B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14B151-3FDF-4354-B71C-C57F542932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3DC340-5C52-4376-929E-9CD7A5EDBD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B53B1-C9E2-4775-BE80-7A29443C8A2F}" type="datetimeFigureOut">
              <a:rPr lang="en-US" smtClean="0"/>
              <a:t>1/25/2022</a:t>
            </a:fld>
            <a:endParaRPr lang="en-US"/>
          </a:p>
        </p:txBody>
      </p:sp>
      <p:sp>
        <p:nvSpPr>
          <p:cNvPr id="5" name="Footer Placeholder 4">
            <a:extLst>
              <a:ext uri="{FF2B5EF4-FFF2-40B4-BE49-F238E27FC236}">
                <a16:creationId xmlns:a16="http://schemas.microsoft.com/office/drawing/2014/main" id="{0281C755-814A-420B-9E15-216A63F015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3A206C-E5FB-488A-991A-6764AACD1A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6EEDB-F3AD-4C27-9A2E-D7BD3990C2F2}" type="slidenum">
              <a:rPr lang="en-US" smtClean="0"/>
              <a:t>‹#›</a:t>
            </a:fld>
            <a:endParaRPr lang="en-US"/>
          </a:p>
        </p:txBody>
      </p:sp>
    </p:spTree>
    <p:extLst>
      <p:ext uri="{BB962C8B-B14F-4D97-AF65-F5344CB8AC3E}">
        <p14:creationId xmlns:p14="http://schemas.microsoft.com/office/powerpoint/2010/main" val="252303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66BC0-7D37-43B0-91D7-A45095832805}"/>
              </a:ext>
            </a:extLst>
          </p:cNvPr>
          <p:cNvSpPr>
            <a:spLocks noGrp="1"/>
          </p:cNvSpPr>
          <p:nvPr>
            <p:ph type="ctrTitle"/>
          </p:nvPr>
        </p:nvSpPr>
        <p:spPr>
          <a:xfrm>
            <a:off x="1524000" y="480291"/>
            <a:ext cx="9144000" cy="3029672"/>
          </a:xfrm>
        </p:spPr>
        <p:txBody>
          <a:bodyPr>
            <a:normAutofit/>
          </a:bodyPr>
          <a:lstStyle/>
          <a:p>
            <a:r>
              <a:rPr lang="en-US" sz="6600" b="1" dirty="0"/>
              <a:t>ESCRA Chlorine Safety Training </a:t>
            </a:r>
            <a:br>
              <a:rPr lang="en-US" sz="6600" b="1" dirty="0"/>
            </a:br>
            <a:r>
              <a:rPr lang="en-US" sz="6600" b="1" dirty="0"/>
              <a:t>1/26/2022</a:t>
            </a:r>
          </a:p>
        </p:txBody>
      </p:sp>
      <p:sp>
        <p:nvSpPr>
          <p:cNvPr id="3" name="Subtitle 2">
            <a:extLst>
              <a:ext uri="{FF2B5EF4-FFF2-40B4-BE49-F238E27FC236}">
                <a16:creationId xmlns:a16="http://schemas.microsoft.com/office/drawing/2014/main" id="{77D6AE52-A352-4FE2-A718-9C19283A4CF3}"/>
              </a:ext>
            </a:extLst>
          </p:cNvPr>
          <p:cNvSpPr>
            <a:spLocks noGrp="1"/>
          </p:cNvSpPr>
          <p:nvPr>
            <p:ph type="subTitle" idx="1"/>
          </p:nvPr>
        </p:nvSpPr>
        <p:spPr>
          <a:xfrm>
            <a:off x="1255784" y="4031455"/>
            <a:ext cx="9985677" cy="1993756"/>
          </a:xfrm>
        </p:spPr>
        <p:txBody>
          <a:bodyPr/>
          <a:lstStyle/>
          <a:p>
            <a:endParaRPr lang="en-US" dirty="0"/>
          </a:p>
        </p:txBody>
      </p:sp>
      <p:pic>
        <p:nvPicPr>
          <p:cNvPr id="1026" name="Picture 2" descr="Image result for chlorine cylinder">
            <a:extLst>
              <a:ext uri="{FF2B5EF4-FFF2-40B4-BE49-F238E27FC236}">
                <a16:creationId xmlns:a16="http://schemas.microsoft.com/office/drawing/2014/main" id="{5B01790D-7A5B-4F8B-8469-E2FC0E8CF2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5566" y="3766704"/>
            <a:ext cx="3326114" cy="2523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161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56C22-1B16-4D84-8262-BA858827B914}"/>
              </a:ext>
            </a:extLst>
          </p:cNvPr>
          <p:cNvSpPr>
            <a:spLocks noGrp="1"/>
          </p:cNvSpPr>
          <p:nvPr>
            <p:ph type="title"/>
          </p:nvPr>
        </p:nvSpPr>
        <p:spPr/>
        <p:txBody>
          <a:bodyPr/>
          <a:lstStyle/>
          <a:p>
            <a:pPr algn="ctr"/>
            <a:r>
              <a:rPr lang="en-US" b="1" dirty="0"/>
              <a:t>Chlorine Leak Detection</a:t>
            </a:r>
          </a:p>
        </p:txBody>
      </p:sp>
      <p:pic>
        <p:nvPicPr>
          <p:cNvPr id="5" name="Content Placeholder 4">
            <a:extLst>
              <a:ext uri="{FF2B5EF4-FFF2-40B4-BE49-F238E27FC236}">
                <a16:creationId xmlns:a16="http://schemas.microsoft.com/office/drawing/2014/main" id="{C731102E-BC30-4DD5-9F7E-08C3D10E6E4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5108" y="1825625"/>
            <a:ext cx="5801784" cy="4351338"/>
          </a:xfrm>
        </p:spPr>
      </p:pic>
    </p:spTree>
    <p:extLst>
      <p:ext uri="{BB962C8B-B14F-4D97-AF65-F5344CB8AC3E}">
        <p14:creationId xmlns:p14="http://schemas.microsoft.com/office/powerpoint/2010/main" val="807835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18920-B503-4F94-A54C-49A2BADF0E7D}"/>
              </a:ext>
            </a:extLst>
          </p:cNvPr>
          <p:cNvSpPr>
            <a:spLocks noGrp="1"/>
          </p:cNvSpPr>
          <p:nvPr>
            <p:ph type="title"/>
          </p:nvPr>
        </p:nvSpPr>
        <p:spPr/>
        <p:txBody>
          <a:bodyPr/>
          <a:lstStyle/>
          <a:p>
            <a:pPr algn="ctr"/>
            <a:r>
              <a:rPr lang="en-US" dirty="0"/>
              <a:t>Chlorine Room Outside Panel</a:t>
            </a:r>
          </a:p>
        </p:txBody>
      </p:sp>
      <p:pic>
        <p:nvPicPr>
          <p:cNvPr id="5" name="Content Placeholder 4">
            <a:extLst>
              <a:ext uri="{FF2B5EF4-FFF2-40B4-BE49-F238E27FC236}">
                <a16:creationId xmlns:a16="http://schemas.microsoft.com/office/drawing/2014/main" id="{F92FAAB0-F780-4A58-AD6E-021ECE0D3E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248" y="1825625"/>
            <a:ext cx="3263503" cy="4351338"/>
          </a:xfrm>
        </p:spPr>
      </p:pic>
    </p:spTree>
    <p:extLst>
      <p:ext uri="{BB962C8B-B14F-4D97-AF65-F5344CB8AC3E}">
        <p14:creationId xmlns:p14="http://schemas.microsoft.com/office/powerpoint/2010/main" val="3795318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87D55-9E73-49E0-8B07-1ADA2C6A569B}"/>
              </a:ext>
            </a:extLst>
          </p:cNvPr>
          <p:cNvSpPr>
            <a:spLocks noGrp="1"/>
          </p:cNvSpPr>
          <p:nvPr>
            <p:ph type="title"/>
          </p:nvPr>
        </p:nvSpPr>
        <p:spPr/>
        <p:txBody>
          <a:bodyPr/>
          <a:lstStyle/>
          <a:p>
            <a:pPr algn="ctr"/>
            <a:r>
              <a:rPr lang="en-US" b="1" dirty="0"/>
              <a:t>Chlorine Leak Response</a:t>
            </a:r>
            <a:br>
              <a:rPr lang="en-US" dirty="0"/>
            </a:br>
            <a:endParaRPr lang="en-US" dirty="0"/>
          </a:p>
        </p:txBody>
      </p:sp>
      <p:sp>
        <p:nvSpPr>
          <p:cNvPr id="3" name="Content Placeholder 2">
            <a:extLst>
              <a:ext uri="{FF2B5EF4-FFF2-40B4-BE49-F238E27FC236}">
                <a16:creationId xmlns:a16="http://schemas.microsoft.com/office/drawing/2014/main" id="{E1F2FF79-F032-4300-96D5-90AA39A5F674}"/>
              </a:ext>
            </a:extLst>
          </p:cNvPr>
          <p:cNvSpPr>
            <a:spLocks noGrp="1"/>
          </p:cNvSpPr>
          <p:nvPr>
            <p:ph idx="1"/>
          </p:nvPr>
        </p:nvSpPr>
        <p:spPr>
          <a:xfrm>
            <a:off x="838200" y="1357745"/>
            <a:ext cx="10515600" cy="4819218"/>
          </a:xfrm>
        </p:spPr>
        <p:txBody>
          <a:bodyPr>
            <a:normAutofit/>
          </a:bodyPr>
          <a:lstStyle/>
          <a:p>
            <a:r>
              <a:rPr lang="en-US" dirty="0"/>
              <a:t>In the event that an uncontrollable leak occurs all operators should seek a fresh air environment up wind of the leak. The wind sock should be used to determine the wind direction.</a:t>
            </a:r>
          </a:p>
          <a:p>
            <a:r>
              <a:rPr lang="en-US" dirty="0"/>
              <a:t>NEVER respond to a chlorine leak unless you have been properly trained and have the necessary safety equipment—including a self-contained breathing apparatus and protective suit.</a:t>
            </a:r>
          </a:p>
          <a:p>
            <a:r>
              <a:rPr lang="en-US" dirty="0"/>
              <a:t>Otherwise, call 9-1-1 or whatever agency is listed in your plant’s </a:t>
            </a:r>
            <a:r>
              <a:rPr lang="en-US" u="sng" dirty="0">
                <a:hlinkClick r:id="rId2"/>
              </a:rPr>
              <a:t>Emergency Response Plan.</a:t>
            </a:r>
            <a:endParaRPr lang="en-US" dirty="0"/>
          </a:p>
          <a:p>
            <a:endParaRPr lang="en-US" dirty="0"/>
          </a:p>
        </p:txBody>
      </p:sp>
    </p:spTree>
    <p:extLst>
      <p:ext uri="{BB962C8B-B14F-4D97-AF65-F5344CB8AC3E}">
        <p14:creationId xmlns:p14="http://schemas.microsoft.com/office/powerpoint/2010/main" val="1930254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D0B59-0D27-4789-8C8B-D345D36BC399}"/>
              </a:ext>
            </a:extLst>
          </p:cNvPr>
          <p:cNvSpPr>
            <a:spLocks noGrp="1"/>
          </p:cNvSpPr>
          <p:nvPr>
            <p:ph type="title"/>
          </p:nvPr>
        </p:nvSpPr>
        <p:spPr/>
        <p:txBody>
          <a:bodyPr>
            <a:normAutofit fontScale="90000"/>
          </a:bodyPr>
          <a:lstStyle/>
          <a:p>
            <a:r>
              <a:rPr lang="en-US" dirty="0"/>
              <a:t>Liquefied Cl2 is released from the tank as chlorine gas, which is then injected into the water stream through the ejector.</a:t>
            </a:r>
          </a:p>
        </p:txBody>
      </p:sp>
      <p:pic>
        <p:nvPicPr>
          <p:cNvPr id="5" name="Content Placeholder 4">
            <a:extLst>
              <a:ext uri="{FF2B5EF4-FFF2-40B4-BE49-F238E27FC236}">
                <a16:creationId xmlns:a16="http://schemas.microsoft.com/office/drawing/2014/main" id="{87EA3567-FC6D-4AF8-BA25-89122DCA53C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248" y="1930399"/>
            <a:ext cx="3263503" cy="4405745"/>
          </a:xfrm>
        </p:spPr>
      </p:pic>
    </p:spTree>
    <p:extLst>
      <p:ext uri="{BB962C8B-B14F-4D97-AF65-F5344CB8AC3E}">
        <p14:creationId xmlns:p14="http://schemas.microsoft.com/office/powerpoint/2010/main" val="3933456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96811-121A-44BA-B6E9-2C6AC016641B}"/>
              </a:ext>
            </a:extLst>
          </p:cNvPr>
          <p:cNvSpPr>
            <a:spLocks noGrp="1"/>
          </p:cNvSpPr>
          <p:nvPr>
            <p:ph type="title"/>
          </p:nvPr>
        </p:nvSpPr>
        <p:spPr/>
        <p:txBody>
          <a:bodyPr/>
          <a:lstStyle/>
          <a:p>
            <a:pPr algn="ctr"/>
            <a:r>
              <a:rPr lang="en-US" b="1" dirty="0"/>
              <a:t>Chlorine Vacuum Gauge</a:t>
            </a:r>
          </a:p>
        </p:txBody>
      </p:sp>
      <p:pic>
        <p:nvPicPr>
          <p:cNvPr id="5" name="Content Placeholder 4">
            <a:extLst>
              <a:ext uri="{FF2B5EF4-FFF2-40B4-BE49-F238E27FC236}">
                <a16:creationId xmlns:a16="http://schemas.microsoft.com/office/drawing/2014/main" id="{A57FCFAB-147F-4188-8844-04E752BD28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248" y="1825625"/>
            <a:ext cx="3263503" cy="4351338"/>
          </a:xfrm>
        </p:spPr>
      </p:pic>
    </p:spTree>
    <p:extLst>
      <p:ext uri="{BB962C8B-B14F-4D97-AF65-F5344CB8AC3E}">
        <p14:creationId xmlns:p14="http://schemas.microsoft.com/office/powerpoint/2010/main" val="2478008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24232-E61F-446D-B8A2-80BE73D6CDFB}"/>
              </a:ext>
            </a:extLst>
          </p:cNvPr>
          <p:cNvSpPr>
            <a:spLocks noGrp="1"/>
          </p:cNvSpPr>
          <p:nvPr>
            <p:ph type="title"/>
          </p:nvPr>
        </p:nvSpPr>
        <p:spPr/>
        <p:txBody>
          <a:bodyPr/>
          <a:lstStyle/>
          <a:p>
            <a:pPr algn="ctr"/>
            <a:r>
              <a:rPr lang="en-US" b="1" dirty="0"/>
              <a:t>Changing a Chlorine Cylinder</a:t>
            </a:r>
          </a:p>
        </p:txBody>
      </p:sp>
      <p:sp>
        <p:nvSpPr>
          <p:cNvPr id="3" name="Content Placeholder 2">
            <a:extLst>
              <a:ext uri="{FF2B5EF4-FFF2-40B4-BE49-F238E27FC236}">
                <a16:creationId xmlns:a16="http://schemas.microsoft.com/office/drawing/2014/main" id="{8496E647-E65E-46BC-AD72-279CDA2F5D77}"/>
              </a:ext>
            </a:extLst>
          </p:cNvPr>
          <p:cNvSpPr>
            <a:spLocks noGrp="1"/>
          </p:cNvSpPr>
          <p:nvPr>
            <p:ph idx="1"/>
          </p:nvPr>
        </p:nvSpPr>
        <p:spPr/>
        <p:txBody>
          <a:bodyPr>
            <a:normAutofit fontScale="92500"/>
          </a:bodyPr>
          <a:lstStyle/>
          <a:p>
            <a:r>
              <a:rPr lang="en-US" dirty="0"/>
              <a:t>The Chlorine Cylinder Changing SOP should be followed.  </a:t>
            </a:r>
          </a:p>
          <a:p>
            <a:r>
              <a:rPr lang="en-US" dirty="0"/>
              <a:t>Changing cylinders or containers is one of the most likely opportunities for exposure to chlorine. It is extremely important to make sure all operators are thoroughly trained before attempting the task.</a:t>
            </a:r>
          </a:p>
          <a:p>
            <a:r>
              <a:rPr lang="en-US" dirty="0"/>
              <a:t>Always use proper equipment to unload ton containers. </a:t>
            </a:r>
          </a:p>
          <a:p>
            <a:r>
              <a:rPr lang="en-US" dirty="0"/>
              <a:t>Make sure the protective valve housing is on securely</a:t>
            </a:r>
          </a:p>
          <a:p>
            <a:r>
              <a:rPr lang="en-US" dirty="0"/>
              <a:t>The hoist and cables must be in good operating condition. Have a professional inspect the hoist each year and repair or replace it when necessary.</a:t>
            </a:r>
          </a:p>
          <a:p>
            <a:r>
              <a:rPr lang="en-US" dirty="0"/>
              <a:t>Never stand under a hoisted container. Stand to either side</a:t>
            </a:r>
          </a:p>
        </p:txBody>
      </p:sp>
    </p:spTree>
    <p:extLst>
      <p:ext uri="{BB962C8B-B14F-4D97-AF65-F5344CB8AC3E}">
        <p14:creationId xmlns:p14="http://schemas.microsoft.com/office/powerpoint/2010/main" val="3820458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C36BD-DE36-40EA-B4D2-B270085DE0F3}"/>
              </a:ext>
            </a:extLst>
          </p:cNvPr>
          <p:cNvSpPr>
            <a:spLocks noGrp="1"/>
          </p:cNvSpPr>
          <p:nvPr>
            <p:ph type="title"/>
          </p:nvPr>
        </p:nvSpPr>
        <p:spPr/>
        <p:txBody>
          <a:bodyPr/>
          <a:lstStyle/>
          <a:p>
            <a:pPr algn="ctr"/>
            <a:r>
              <a:rPr lang="en-US" b="1" dirty="0"/>
              <a:t>Changing a Chlorine Cylinder</a:t>
            </a:r>
            <a:endParaRPr lang="en-US" dirty="0"/>
          </a:p>
        </p:txBody>
      </p:sp>
      <p:sp>
        <p:nvSpPr>
          <p:cNvPr id="3" name="Content Placeholder 2">
            <a:extLst>
              <a:ext uri="{FF2B5EF4-FFF2-40B4-BE49-F238E27FC236}">
                <a16:creationId xmlns:a16="http://schemas.microsoft.com/office/drawing/2014/main" id="{7FA06528-275D-4000-9D44-EBDB5F0E3F22}"/>
              </a:ext>
            </a:extLst>
          </p:cNvPr>
          <p:cNvSpPr>
            <a:spLocks noGrp="1"/>
          </p:cNvSpPr>
          <p:nvPr>
            <p:ph idx="1"/>
          </p:nvPr>
        </p:nvSpPr>
        <p:spPr/>
        <p:txBody>
          <a:bodyPr>
            <a:normAutofit fontScale="92500" lnSpcReduction="20000"/>
          </a:bodyPr>
          <a:lstStyle/>
          <a:p>
            <a:r>
              <a:rPr lang="en-US" dirty="0"/>
              <a:t>Ton Containers:</a:t>
            </a:r>
          </a:p>
          <a:p>
            <a:r>
              <a:rPr lang="en-US" dirty="0"/>
              <a:t>Ton containers should be secured in a horizontal position in a cradle, with the two valves aligned vertically. The top valve will feed gas, the bottom will feed liquid.</a:t>
            </a:r>
          </a:p>
          <a:p>
            <a:r>
              <a:rPr lang="en-US" dirty="0"/>
              <a:t>Make sure the appropriate personal protective equipment is available and worn during the procedure.</a:t>
            </a:r>
          </a:p>
          <a:p>
            <a:pPr lvl="1"/>
            <a:r>
              <a:rPr lang="en-US" dirty="0"/>
              <a:t>Self contained breathing apparatus with full face mask</a:t>
            </a:r>
          </a:p>
          <a:p>
            <a:pPr lvl="1"/>
            <a:r>
              <a:rPr lang="en-US" dirty="0"/>
              <a:t>Gloves</a:t>
            </a:r>
          </a:p>
          <a:p>
            <a:pPr lvl="1"/>
            <a:r>
              <a:rPr lang="en-US" dirty="0"/>
              <a:t>Hard hat</a:t>
            </a:r>
          </a:p>
          <a:p>
            <a:pPr lvl="1"/>
            <a:r>
              <a:rPr lang="en-US" dirty="0"/>
              <a:t>Safety shoes</a:t>
            </a:r>
          </a:p>
          <a:p>
            <a:pPr lvl="1"/>
            <a:r>
              <a:rPr lang="en-US" dirty="0"/>
              <a:t>Long sleeved shirts</a:t>
            </a:r>
          </a:p>
          <a:p>
            <a:pPr lvl="1"/>
            <a:r>
              <a:rPr lang="en-US" dirty="0"/>
              <a:t>Pants</a:t>
            </a:r>
          </a:p>
          <a:p>
            <a:pPr lvl="1"/>
            <a:r>
              <a:rPr lang="en-US" dirty="0"/>
              <a:t>Clothing and gloves should be free of oil or grease.</a:t>
            </a:r>
          </a:p>
          <a:p>
            <a:endParaRPr lang="en-US" dirty="0"/>
          </a:p>
        </p:txBody>
      </p:sp>
    </p:spTree>
    <p:extLst>
      <p:ext uri="{BB962C8B-B14F-4D97-AF65-F5344CB8AC3E}">
        <p14:creationId xmlns:p14="http://schemas.microsoft.com/office/powerpoint/2010/main" val="564773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0A67-AEBC-4740-9741-AC342B00B1CE}"/>
              </a:ext>
            </a:extLst>
          </p:cNvPr>
          <p:cNvSpPr>
            <a:spLocks noGrp="1"/>
          </p:cNvSpPr>
          <p:nvPr>
            <p:ph type="title"/>
          </p:nvPr>
        </p:nvSpPr>
        <p:spPr/>
        <p:txBody>
          <a:bodyPr/>
          <a:lstStyle/>
          <a:p>
            <a:pPr algn="ctr"/>
            <a:r>
              <a:rPr lang="en-US" b="1" dirty="0"/>
              <a:t>Sodium Hypochlorite Upgrade</a:t>
            </a:r>
          </a:p>
        </p:txBody>
      </p:sp>
      <p:sp>
        <p:nvSpPr>
          <p:cNvPr id="3" name="Content Placeholder 2">
            <a:extLst>
              <a:ext uri="{FF2B5EF4-FFF2-40B4-BE49-F238E27FC236}">
                <a16:creationId xmlns:a16="http://schemas.microsoft.com/office/drawing/2014/main" id="{D1CDA489-2C87-4AE5-9C5C-F5C40E1A6EB0}"/>
              </a:ext>
            </a:extLst>
          </p:cNvPr>
          <p:cNvSpPr>
            <a:spLocks noGrp="1"/>
          </p:cNvSpPr>
          <p:nvPr>
            <p:ph idx="1"/>
          </p:nvPr>
        </p:nvSpPr>
        <p:spPr/>
        <p:txBody>
          <a:bodyPr/>
          <a:lstStyle/>
          <a:p>
            <a:r>
              <a:rPr lang="en-US" dirty="0"/>
              <a:t>ESCRA will be updating the Chlorine Room entirely. We will utilize Sodium Hypochlorite for disinfection.</a:t>
            </a:r>
          </a:p>
          <a:p>
            <a:r>
              <a:rPr lang="en-US" dirty="0"/>
              <a:t>Sodium Hypochlorite is a much safer chemical.</a:t>
            </a:r>
          </a:p>
          <a:p>
            <a:r>
              <a:rPr lang="en-US" dirty="0"/>
              <a:t>The System will utilize two tanks that will hold 475 gallons each of Sodium Hypochlorite.</a:t>
            </a:r>
          </a:p>
          <a:p>
            <a:r>
              <a:rPr lang="en-US" dirty="0"/>
              <a:t>The System will utilize two vacuum liquid chemical injectors (no pumps) very similar to our </a:t>
            </a:r>
            <a:r>
              <a:rPr lang="en-US"/>
              <a:t>current system.</a:t>
            </a:r>
            <a:endParaRPr lang="en-US" dirty="0"/>
          </a:p>
          <a:p>
            <a:endParaRPr lang="en-US" dirty="0"/>
          </a:p>
        </p:txBody>
      </p:sp>
    </p:spTree>
    <p:extLst>
      <p:ext uri="{BB962C8B-B14F-4D97-AF65-F5344CB8AC3E}">
        <p14:creationId xmlns:p14="http://schemas.microsoft.com/office/powerpoint/2010/main" val="3291360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0FD236-B353-4947-A435-CE08DD3E5E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508" y="0"/>
            <a:ext cx="5528864" cy="6724073"/>
          </a:xfrm>
          <a:prstGeom prst="rect">
            <a:avLst/>
          </a:prstGeom>
        </p:spPr>
      </p:pic>
      <p:sp>
        <p:nvSpPr>
          <p:cNvPr id="7" name="Rectangle 6">
            <a:extLst>
              <a:ext uri="{FF2B5EF4-FFF2-40B4-BE49-F238E27FC236}">
                <a16:creationId xmlns:a16="http://schemas.microsoft.com/office/drawing/2014/main" id="{FD66825C-3AC4-4495-A05A-3FAA82003D4F}"/>
              </a:ext>
            </a:extLst>
          </p:cNvPr>
          <p:cNvSpPr/>
          <p:nvPr/>
        </p:nvSpPr>
        <p:spPr>
          <a:xfrm>
            <a:off x="130092" y="1221662"/>
            <a:ext cx="2954853" cy="1384995"/>
          </a:xfrm>
          <a:prstGeom prst="rect">
            <a:avLst/>
          </a:prstGeom>
          <a:noFill/>
        </p:spPr>
        <p:txBody>
          <a:bodyPr wrap="square" lIns="91440" tIns="45720" rIns="91440" bIns="45720">
            <a:spAutoFit/>
          </a:bodyPr>
          <a:lstStyle/>
          <a:p>
            <a:pPr algn="ctr"/>
            <a:r>
              <a:rPr lang="en-US" sz="2800" dirty="0">
                <a:ln w="0"/>
                <a:effectLst>
                  <a:outerShdw blurRad="38100" dist="19050" dir="2700000" algn="tl" rotWithShape="0">
                    <a:schemeClr val="dk1">
                      <a:alpha val="40000"/>
                    </a:schemeClr>
                  </a:outerShdw>
                </a:effectLst>
              </a:rPr>
              <a:t>New Sodium Hypochlorite Room Layout </a:t>
            </a:r>
            <a:endParaRPr lang="en-US" sz="2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4842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4EFFE-341A-4754-94F9-5106A9970111}"/>
              </a:ext>
            </a:extLst>
          </p:cNvPr>
          <p:cNvSpPr>
            <a:spLocks noGrp="1"/>
          </p:cNvSpPr>
          <p:nvPr>
            <p:ph type="title"/>
          </p:nvPr>
        </p:nvSpPr>
        <p:spPr/>
        <p:txBody>
          <a:bodyPr/>
          <a:lstStyle/>
          <a:p>
            <a:pPr algn="ctr"/>
            <a:r>
              <a:rPr lang="en-US" dirty="0"/>
              <a:t>What is Chlorine Gas?</a:t>
            </a:r>
          </a:p>
        </p:txBody>
      </p:sp>
      <p:sp>
        <p:nvSpPr>
          <p:cNvPr id="3" name="Content Placeholder 2">
            <a:extLst>
              <a:ext uri="{FF2B5EF4-FFF2-40B4-BE49-F238E27FC236}">
                <a16:creationId xmlns:a16="http://schemas.microsoft.com/office/drawing/2014/main" id="{559F3602-C589-45F0-ADC5-1ABA3C8ED01A}"/>
              </a:ext>
            </a:extLst>
          </p:cNvPr>
          <p:cNvSpPr>
            <a:spLocks noGrp="1"/>
          </p:cNvSpPr>
          <p:nvPr>
            <p:ph idx="1"/>
          </p:nvPr>
        </p:nvSpPr>
        <p:spPr/>
        <p:txBody>
          <a:bodyPr>
            <a:normAutofit lnSpcReduction="10000"/>
          </a:bodyPr>
          <a:lstStyle/>
          <a:p>
            <a:r>
              <a:rPr lang="en-US" dirty="0"/>
              <a:t>Gaseous chlorine is poisonous and classified as a pulmonary irritant. Chlorine gas has the capability of causing acute damage to the upper and lower respiratory tract.</a:t>
            </a:r>
          </a:p>
          <a:p>
            <a:r>
              <a:rPr lang="en-US" dirty="0"/>
              <a:t>Toxicity to chlorine gas depends on the dose and duration of exposure.  At concentrations of 1 to 3 ppm chlorine gas acts as an eye and oral mucous membrane irritant, at 15 ppm there is an onset of pulmonary symptoms, and it can be fatal at 430 ppm within 30 minutes.</a:t>
            </a:r>
          </a:p>
          <a:p>
            <a:r>
              <a:rPr lang="en-US" dirty="0"/>
              <a:t>Because of its strong odor, chlorine gas can be detected easily.  Symptoms of chlorine gas exposure include burning of the nose and throat.</a:t>
            </a:r>
          </a:p>
        </p:txBody>
      </p:sp>
    </p:spTree>
    <p:extLst>
      <p:ext uri="{BB962C8B-B14F-4D97-AF65-F5344CB8AC3E}">
        <p14:creationId xmlns:p14="http://schemas.microsoft.com/office/powerpoint/2010/main" val="2953222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1E6B-2657-43B8-90D5-8797A7726FE4}"/>
              </a:ext>
            </a:extLst>
          </p:cNvPr>
          <p:cNvSpPr>
            <a:spLocks noGrp="1"/>
          </p:cNvSpPr>
          <p:nvPr>
            <p:ph type="title"/>
          </p:nvPr>
        </p:nvSpPr>
        <p:spPr/>
        <p:txBody>
          <a:bodyPr/>
          <a:lstStyle/>
          <a:p>
            <a:pPr algn="ctr"/>
            <a:r>
              <a:rPr lang="en-US" b="1" dirty="0"/>
              <a:t>Physical Properties</a:t>
            </a:r>
            <a:br>
              <a:rPr lang="en-US" dirty="0"/>
            </a:br>
            <a:endParaRPr lang="en-US" dirty="0"/>
          </a:p>
        </p:txBody>
      </p:sp>
      <p:sp>
        <p:nvSpPr>
          <p:cNvPr id="3" name="Content Placeholder 2">
            <a:extLst>
              <a:ext uri="{FF2B5EF4-FFF2-40B4-BE49-F238E27FC236}">
                <a16:creationId xmlns:a16="http://schemas.microsoft.com/office/drawing/2014/main" id="{73F8AA07-7BE5-403C-B425-554738A74B87}"/>
              </a:ext>
            </a:extLst>
          </p:cNvPr>
          <p:cNvSpPr>
            <a:spLocks noGrp="1"/>
          </p:cNvSpPr>
          <p:nvPr>
            <p:ph idx="1"/>
          </p:nvPr>
        </p:nvSpPr>
        <p:spPr/>
        <p:txBody>
          <a:bodyPr>
            <a:normAutofit lnSpcReduction="10000"/>
          </a:bodyPr>
          <a:lstStyle/>
          <a:p>
            <a:r>
              <a:rPr lang="en-US" dirty="0"/>
              <a:t>Chlorine Gas (Cl2) </a:t>
            </a:r>
          </a:p>
          <a:p>
            <a:pPr marL="0" indent="0">
              <a:buNone/>
            </a:pPr>
            <a:r>
              <a:rPr lang="en-US" dirty="0"/>
              <a:t>• 99.5% pure chlorine </a:t>
            </a:r>
          </a:p>
          <a:p>
            <a:r>
              <a:rPr lang="en-US" dirty="0"/>
              <a:t>Color – greenish yellow</a:t>
            </a:r>
          </a:p>
          <a:p>
            <a:r>
              <a:rPr lang="en-US" dirty="0"/>
              <a:t>Odor – pungent, similar to laundry bleach. Detectable by smell at concentrations of 0.2 to 0.4 ppm.</a:t>
            </a:r>
          </a:p>
          <a:p>
            <a:r>
              <a:rPr lang="en-US" dirty="0"/>
              <a:t>Specific gravity – Approximately 2.5. This means gas chlorine is 2.5 times heavier than air, and will sink to the lowest level in a building or area.</a:t>
            </a:r>
          </a:p>
          <a:p>
            <a:r>
              <a:rPr lang="en-US" dirty="0"/>
              <a:t>Boiling point is -29.15 degrees F. Liquid chlorine that escapes from a cylinder or ton container will immediately convert to gas.</a:t>
            </a:r>
          </a:p>
          <a:p>
            <a:endParaRPr lang="en-US" dirty="0"/>
          </a:p>
        </p:txBody>
      </p:sp>
    </p:spTree>
    <p:extLst>
      <p:ext uri="{BB962C8B-B14F-4D97-AF65-F5344CB8AC3E}">
        <p14:creationId xmlns:p14="http://schemas.microsoft.com/office/powerpoint/2010/main" val="2349671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E46A6-11DA-451C-B4C6-6E1E7B9E8287}"/>
              </a:ext>
            </a:extLst>
          </p:cNvPr>
          <p:cNvSpPr>
            <a:spLocks noGrp="1"/>
          </p:cNvSpPr>
          <p:nvPr>
            <p:ph type="title"/>
          </p:nvPr>
        </p:nvSpPr>
        <p:spPr/>
        <p:txBody>
          <a:bodyPr/>
          <a:lstStyle/>
          <a:p>
            <a:pPr algn="ctr"/>
            <a:r>
              <a:rPr lang="en-US" dirty="0"/>
              <a:t>Why is Chlorine used at WWTP</a:t>
            </a:r>
          </a:p>
        </p:txBody>
      </p:sp>
      <p:sp>
        <p:nvSpPr>
          <p:cNvPr id="3" name="Content Placeholder 2">
            <a:extLst>
              <a:ext uri="{FF2B5EF4-FFF2-40B4-BE49-F238E27FC236}">
                <a16:creationId xmlns:a16="http://schemas.microsoft.com/office/drawing/2014/main" id="{B6FBF1FE-F248-40B1-97F4-448DEB58D2FE}"/>
              </a:ext>
            </a:extLst>
          </p:cNvPr>
          <p:cNvSpPr>
            <a:spLocks noGrp="1"/>
          </p:cNvSpPr>
          <p:nvPr>
            <p:ph idx="1"/>
          </p:nvPr>
        </p:nvSpPr>
        <p:spPr/>
        <p:txBody>
          <a:bodyPr>
            <a:normAutofit lnSpcReduction="10000"/>
          </a:bodyPr>
          <a:lstStyle/>
          <a:p>
            <a:r>
              <a:rPr lang="en-US" dirty="0"/>
              <a:t>How is Chlorine used in water treatment? Chlorine is a highly efficient disinfectant, and is added to public water supplies to kill disease-causing pathogens, such as bacteria, viruses, and protozoans, that commonly grow in water supply reservoirs, on the walls of watermains and in storage tanks.</a:t>
            </a:r>
          </a:p>
          <a:p>
            <a:r>
              <a:rPr lang="en-US" dirty="0"/>
              <a:t>Chlorine reacts with water to form hypochlorous and hydrochloric acids, with hypochlorous acid being the main disinfectant.</a:t>
            </a:r>
          </a:p>
          <a:p>
            <a:r>
              <a:rPr lang="en-US" dirty="0"/>
              <a:t>Disinfection is the process designed to kill or inactivate most microorganisms in wastewater, including essentially all pathogenic organisms. Contrast this to sterilization, which is the removal and destruction of all living microorganisms. </a:t>
            </a:r>
          </a:p>
        </p:txBody>
      </p:sp>
    </p:spTree>
    <p:extLst>
      <p:ext uri="{BB962C8B-B14F-4D97-AF65-F5344CB8AC3E}">
        <p14:creationId xmlns:p14="http://schemas.microsoft.com/office/powerpoint/2010/main" val="1916652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8FA557F-A68D-48A3-83CD-A972DAF8ECC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24404" y="298440"/>
            <a:ext cx="4694359" cy="5878523"/>
          </a:xfrm>
        </p:spPr>
      </p:pic>
    </p:spTree>
    <p:extLst>
      <p:ext uri="{BB962C8B-B14F-4D97-AF65-F5344CB8AC3E}">
        <p14:creationId xmlns:p14="http://schemas.microsoft.com/office/powerpoint/2010/main" val="718711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D01D1-805E-49C4-913A-E6DA75574D7B}"/>
              </a:ext>
            </a:extLst>
          </p:cNvPr>
          <p:cNvSpPr>
            <a:spLocks noGrp="1"/>
          </p:cNvSpPr>
          <p:nvPr>
            <p:ph type="title"/>
          </p:nvPr>
        </p:nvSpPr>
        <p:spPr/>
        <p:txBody>
          <a:bodyPr>
            <a:noAutofit/>
          </a:bodyPr>
          <a:lstStyle/>
          <a:p>
            <a:pPr algn="ctr"/>
            <a:r>
              <a:rPr lang="en-US" sz="3600" dirty="0"/>
              <a:t>In the event that you come in contact with Chlorine, immediately flush your skin or eyes with water for at least 15 minutes. Remove and contaminated clothing and seek a fresh air environment.</a:t>
            </a:r>
          </a:p>
        </p:txBody>
      </p:sp>
      <p:pic>
        <p:nvPicPr>
          <p:cNvPr id="5" name="Content Placeholder 4">
            <a:extLst>
              <a:ext uri="{FF2B5EF4-FFF2-40B4-BE49-F238E27FC236}">
                <a16:creationId xmlns:a16="http://schemas.microsoft.com/office/drawing/2014/main" id="{70395E34-1EBB-4628-A92F-EC2006EF4A4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248" y="2115127"/>
            <a:ext cx="3394147" cy="4377747"/>
          </a:xfrm>
        </p:spPr>
      </p:pic>
    </p:spTree>
    <p:extLst>
      <p:ext uri="{BB962C8B-B14F-4D97-AF65-F5344CB8AC3E}">
        <p14:creationId xmlns:p14="http://schemas.microsoft.com/office/powerpoint/2010/main" val="132357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5E50-7EA9-468C-90D4-580A9BE6B3FF}"/>
              </a:ext>
            </a:extLst>
          </p:cNvPr>
          <p:cNvSpPr>
            <a:spLocks noGrp="1"/>
          </p:cNvSpPr>
          <p:nvPr>
            <p:ph type="title"/>
          </p:nvPr>
        </p:nvSpPr>
        <p:spPr>
          <a:xfrm>
            <a:off x="838200" y="681038"/>
            <a:ext cx="10515600" cy="556636"/>
          </a:xfrm>
        </p:spPr>
        <p:txBody>
          <a:bodyPr>
            <a:normAutofit fontScale="90000"/>
          </a:bodyPr>
          <a:lstStyle/>
          <a:p>
            <a:pPr algn="ctr"/>
            <a:r>
              <a:rPr lang="en-US" b="1" dirty="0"/>
              <a:t>Dangerous Chlorine Reactions</a:t>
            </a:r>
            <a:br>
              <a:rPr lang="en-US" dirty="0"/>
            </a:br>
            <a:endParaRPr lang="en-US" dirty="0"/>
          </a:p>
        </p:txBody>
      </p:sp>
      <p:sp>
        <p:nvSpPr>
          <p:cNvPr id="3" name="Content Placeholder 2">
            <a:extLst>
              <a:ext uri="{FF2B5EF4-FFF2-40B4-BE49-F238E27FC236}">
                <a16:creationId xmlns:a16="http://schemas.microsoft.com/office/drawing/2014/main" id="{DAA1CDA0-A7D8-4132-8E27-DD1772DF6856}"/>
              </a:ext>
            </a:extLst>
          </p:cNvPr>
          <p:cNvSpPr>
            <a:spLocks noGrp="1"/>
          </p:cNvSpPr>
          <p:nvPr>
            <p:ph idx="1"/>
          </p:nvPr>
        </p:nvSpPr>
        <p:spPr>
          <a:xfrm>
            <a:off x="838200" y="1062182"/>
            <a:ext cx="10515600" cy="5114781"/>
          </a:xfrm>
        </p:spPr>
        <p:txBody>
          <a:bodyPr>
            <a:normAutofit/>
          </a:bodyPr>
          <a:lstStyle/>
          <a:p>
            <a:r>
              <a:rPr lang="en-US" dirty="0"/>
              <a:t>Chlorine is not explosive or flammable, but can react violently with many substances.</a:t>
            </a:r>
          </a:p>
          <a:p>
            <a:r>
              <a:rPr lang="en-US" dirty="0"/>
              <a:t>Chlorine has the potential for violent or explosive reactions with certain substances. It is very important to separate chlorine from the following:</a:t>
            </a:r>
          </a:p>
          <a:p>
            <a:pPr lvl="0"/>
            <a:r>
              <a:rPr lang="en-US" dirty="0"/>
              <a:t>Ammonia and ammonia compounds</a:t>
            </a:r>
          </a:p>
          <a:p>
            <a:r>
              <a:rPr lang="en-US" dirty="0"/>
              <a:t>Hydrocarbons – oils, greases, solvents, even in small amounts.</a:t>
            </a:r>
          </a:p>
          <a:p>
            <a:r>
              <a:rPr lang="en-US" dirty="0"/>
              <a:t>In the event of Fire - Both cylinders and ton containers have fusible metal plugs that will melt when the temperature gets between 158 and 165 degrees F to relieve pressure. These pressure relief valves keep the containers from rupturing during a fire.</a:t>
            </a:r>
          </a:p>
          <a:p>
            <a:endParaRPr lang="en-US" dirty="0"/>
          </a:p>
          <a:p>
            <a:endParaRPr lang="en-US" dirty="0"/>
          </a:p>
        </p:txBody>
      </p:sp>
    </p:spTree>
    <p:extLst>
      <p:ext uri="{BB962C8B-B14F-4D97-AF65-F5344CB8AC3E}">
        <p14:creationId xmlns:p14="http://schemas.microsoft.com/office/powerpoint/2010/main" val="4174790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98087-8392-4A5E-9861-11B3AE2C8BCA}"/>
              </a:ext>
            </a:extLst>
          </p:cNvPr>
          <p:cNvSpPr>
            <a:spLocks noGrp="1"/>
          </p:cNvSpPr>
          <p:nvPr>
            <p:ph type="title"/>
          </p:nvPr>
        </p:nvSpPr>
        <p:spPr>
          <a:xfrm>
            <a:off x="838200" y="360218"/>
            <a:ext cx="10515600" cy="1366981"/>
          </a:xfrm>
        </p:spPr>
        <p:txBody>
          <a:bodyPr/>
          <a:lstStyle/>
          <a:p>
            <a:pPr algn="ctr"/>
            <a:r>
              <a:rPr lang="en-US" b="1" dirty="0"/>
              <a:t>How Chlorine Exposure Affects Humans</a:t>
            </a:r>
            <a:br>
              <a:rPr lang="en-US" dirty="0"/>
            </a:br>
            <a:endParaRPr lang="en-US" dirty="0"/>
          </a:p>
        </p:txBody>
      </p:sp>
      <p:sp>
        <p:nvSpPr>
          <p:cNvPr id="3" name="Content Placeholder 2">
            <a:extLst>
              <a:ext uri="{FF2B5EF4-FFF2-40B4-BE49-F238E27FC236}">
                <a16:creationId xmlns:a16="http://schemas.microsoft.com/office/drawing/2014/main" id="{6669C78F-C6D8-42B6-BC2A-E97C718C128C}"/>
              </a:ext>
            </a:extLst>
          </p:cNvPr>
          <p:cNvSpPr>
            <a:spLocks noGrp="1"/>
          </p:cNvSpPr>
          <p:nvPr>
            <p:ph idx="1"/>
          </p:nvPr>
        </p:nvSpPr>
        <p:spPr>
          <a:xfrm>
            <a:off x="838200" y="1413164"/>
            <a:ext cx="10515600" cy="4922980"/>
          </a:xfrm>
        </p:spPr>
        <p:txBody>
          <a:bodyPr>
            <a:normAutofit fontScale="92500" lnSpcReduction="20000"/>
          </a:bodyPr>
          <a:lstStyle/>
          <a:p>
            <a:r>
              <a:rPr lang="en-US" dirty="0"/>
              <a:t>Chlorine is a severe irritant, when mixed with water (including moisture in mucous membranes, eyes, nose, throat and skin), it forms an acid. The primary route of exposure is through the eyes and respiratory system.</a:t>
            </a:r>
          </a:p>
          <a:p>
            <a:r>
              <a:rPr lang="en-US" dirty="0"/>
              <a:t>Exposure to chlorine has effects ranging from irritation to death, depending on the concentration and time of exposure.</a:t>
            </a:r>
          </a:p>
          <a:p>
            <a:r>
              <a:rPr lang="en-US" dirty="0"/>
              <a:t>The OSHA ceiling level (the maximum limit of any worker exposure) is </a:t>
            </a:r>
            <a:r>
              <a:rPr lang="en-US" b="1" dirty="0"/>
              <a:t>1.0 ppm.</a:t>
            </a:r>
            <a:endParaRPr lang="en-US" dirty="0"/>
          </a:p>
          <a:p>
            <a:r>
              <a:rPr lang="en-US" dirty="0"/>
              <a:t>A level of </a:t>
            </a:r>
            <a:r>
              <a:rPr lang="en-US" b="1" dirty="0"/>
              <a:t>10 ppm</a:t>
            </a:r>
            <a:r>
              <a:rPr lang="en-US" dirty="0"/>
              <a:t> is considered </a:t>
            </a:r>
            <a:r>
              <a:rPr lang="en-US" b="1" dirty="0"/>
              <a:t>Immediately Dangerous to Life and Health</a:t>
            </a:r>
            <a:r>
              <a:rPr lang="en-US" dirty="0"/>
              <a:t> under the National Institute for Public Safety and Health (NIOSH).</a:t>
            </a:r>
          </a:p>
          <a:p>
            <a:r>
              <a:rPr lang="en-US" dirty="0"/>
              <a:t>At low levels for a short time, chlorine can cause eye irritation, coughing, sneezing and throat irritation. At higher levels, labored breathing and vomiting may occur. Death can result from suffocation.</a:t>
            </a:r>
          </a:p>
          <a:p>
            <a:r>
              <a:rPr lang="en-US" dirty="0"/>
              <a:t>Liquid chlorine that vaporizes on skin can reduce the temperature enough to cause frostbite.</a:t>
            </a:r>
          </a:p>
          <a:p>
            <a:endParaRPr lang="en-US" dirty="0"/>
          </a:p>
        </p:txBody>
      </p:sp>
    </p:spTree>
    <p:extLst>
      <p:ext uri="{BB962C8B-B14F-4D97-AF65-F5344CB8AC3E}">
        <p14:creationId xmlns:p14="http://schemas.microsoft.com/office/powerpoint/2010/main" val="2397591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D3AA9-3EF1-4321-8D00-7EC09D624DDD}"/>
              </a:ext>
            </a:extLst>
          </p:cNvPr>
          <p:cNvSpPr>
            <a:spLocks noGrp="1"/>
          </p:cNvSpPr>
          <p:nvPr>
            <p:ph type="title"/>
          </p:nvPr>
        </p:nvSpPr>
        <p:spPr/>
        <p:txBody>
          <a:bodyPr/>
          <a:lstStyle/>
          <a:p>
            <a:pPr algn="ctr"/>
            <a:r>
              <a:rPr lang="en-US" b="1" dirty="0"/>
              <a:t>Chlorine Leak Detection</a:t>
            </a:r>
            <a:br>
              <a:rPr lang="en-US" b="1" i="1" dirty="0"/>
            </a:br>
            <a:endParaRPr lang="en-US" dirty="0"/>
          </a:p>
        </p:txBody>
      </p:sp>
      <p:sp>
        <p:nvSpPr>
          <p:cNvPr id="3" name="Content Placeholder 2">
            <a:extLst>
              <a:ext uri="{FF2B5EF4-FFF2-40B4-BE49-F238E27FC236}">
                <a16:creationId xmlns:a16="http://schemas.microsoft.com/office/drawing/2014/main" id="{E890EBBE-69E0-46B2-AB35-ED10EE43A2FC}"/>
              </a:ext>
            </a:extLst>
          </p:cNvPr>
          <p:cNvSpPr>
            <a:spLocks noGrp="1"/>
          </p:cNvSpPr>
          <p:nvPr>
            <p:ph idx="1"/>
          </p:nvPr>
        </p:nvSpPr>
        <p:spPr/>
        <p:txBody>
          <a:bodyPr>
            <a:normAutofit/>
          </a:bodyPr>
          <a:lstStyle/>
          <a:p>
            <a:r>
              <a:rPr lang="en-US" dirty="0"/>
              <a:t>Check for chlorine leaks by using a plastic squeeze bottle with a solution of ammonium hydroxide in the bottom. Squeeze to allow only the ammonia vapor (NEVER the liquid) to detect the presence of chlorine. If a leak exists, it will form a white cloud.</a:t>
            </a:r>
          </a:p>
          <a:p>
            <a:r>
              <a:rPr lang="en-US" dirty="0"/>
              <a:t>In addition, chlorine leak detection instrumentation is recommended, and required in some states. Leak detectors are typically connected to an alarm system with call-out capability for unmanned plants. Leak detectors must be properly maintained, calibrated and tested.</a:t>
            </a:r>
          </a:p>
          <a:p>
            <a:endParaRPr lang="en-US" dirty="0"/>
          </a:p>
        </p:txBody>
      </p:sp>
    </p:spTree>
    <p:extLst>
      <p:ext uri="{BB962C8B-B14F-4D97-AF65-F5344CB8AC3E}">
        <p14:creationId xmlns:p14="http://schemas.microsoft.com/office/powerpoint/2010/main" val="358016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1098</Words>
  <Application>Microsoft Office PowerPoint</Application>
  <PresentationFormat>Widescreen</PresentationFormat>
  <Paragraphs>65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ESCRA Chlorine Safety Training  1/26/2022</vt:lpstr>
      <vt:lpstr>What is Chlorine Gas?</vt:lpstr>
      <vt:lpstr>Physical Properties </vt:lpstr>
      <vt:lpstr>Why is Chlorine used at WWTP</vt:lpstr>
      <vt:lpstr>PowerPoint Presentation</vt:lpstr>
      <vt:lpstr>In the event that you come in contact with Chlorine, immediately flush your skin or eyes with water for at least 15 minutes. Remove and contaminated clothing and seek a fresh air environment.</vt:lpstr>
      <vt:lpstr>Dangerous Chlorine Reactions </vt:lpstr>
      <vt:lpstr>How Chlorine Exposure Affects Humans </vt:lpstr>
      <vt:lpstr>Chlorine Leak Detection </vt:lpstr>
      <vt:lpstr>Chlorine Leak Detection</vt:lpstr>
      <vt:lpstr>Chlorine Room Outside Panel</vt:lpstr>
      <vt:lpstr>Chlorine Leak Response </vt:lpstr>
      <vt:lpstr>Liquefied Cl2 is released from the tank as chlorine gas, which is then injected into the water stream through the ejector.</vt:lpstr>
      <vt:lpstr>Chlorine Vacuum Gauge</vt:lpstr>
      <vt:lpstr>Changing a Chlorine Cylinder</vt:lpstr>
      <vt:lpstr>Changing a Chlorine Cylinder</vt:lpstr>
      <vt:lpstr>Sodium Hypochlorite Upgrade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ESCRA Chlorine Safety Training  1/15/2020</dc:title>
  <dc:creator>Scott Bailey</dc:creator>
  <cp:lastModifiedBy>Nicki Milligan</cp:lastModifiedBy>
  <cp:revision>18</cp:revision>
  <cp:lastPrinted>2020-01-14T20:26:21Z</cp:lastPrinted>
  <dcterms:created xsi:type="dcterms:W3CDTF">2020-01-14T15:06:36Z</dcterms:created>
  <dcterms:modified xsi:type="dcterms:W3CDTF">2022-01-25T15:17:52Z</dcterms:modified>
</cp:coreProperties>
</file>