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5" r:id="rId7"/>
    <p:sldId id="260" r:id="rId8"/>
    <p:sldId id="266" r:id="rId9"/>
    <p:sldId id="261" r:id="rId10"/>
    <p:sldId id="263"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8489-A4D7-410F-88D4-7CB9E6F640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196A4-3EA6-47A2-B62E-CB2464325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A78DF-4C20-4E9F-A740-53F28B9DA1B0}"/>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5" name="Footer Placeholder 4">
            <a:extLst>
              <a:ext uri="{FF2B5EF4-FFF2-40B4-BE49-F238E27FC236}">
                <a16:creationId xmlns:a16="http://schemas.microsoft.com/office/drawing/2014/main" id="{D731F301-F902-4815-88AB-311412490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3D4C8-8626-487B-8590-9DCABE50AE88}"/>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401331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949E-FB65-4ABE-9D6F-324FFE290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DBC4F-FCE1-4E3F-AA2D-A60BF45D9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A5320-D914-4778-A512-EF2170648C26}"/>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5" name="Footer Placeholder 4">
            <a:extLst>
              <a:ext uri="{FF2B5EF4-FFF2-40B4-BE49-F238E27FC236}">
                <a16:creationId xmlns:a16="http://schemas.microsoft.com/office/drawing/2014/main" id="{691973F7-3699-4A05-89B0-E73432A2D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3355D-4813-4BA5-8700-BA46E9C3E359}"/>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9836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BF8AE0-2423-464A-8F0A-3074B73871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5743D-2A4B-4BE2-AAF0-31EEE93C7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C0DE0-F88E-4201-8EFD-A9624A7327A5}"/>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5" name="Footer Placeholder 4">
            <a:extLst>
              <a:ext uri="{FF2B5EF4-FFF2-40B4-BE49-F238E27FC236}">
                <a16:creationId xmlns:a16="http://schemas.microsoft.com/office/drawing/2014/main" id="{170D38BD-A7EF-4973-9CF1-1D6DE9128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CDD3-AB40-430A-AEF7-A2E28C56AD5C}"/>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217726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2B15-9A27-44FF-9083-3E998C6E8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08FA3-CC81-4C1E-A2B7-4BEA8C683B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AECD6-9FAA-4545-89B3-E629C7F245D2}"/>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5" name="Footer Placeholder 4">
            <a:extLst>
              <a:ext uri="{FF2B5EF4-FFF2-40B4-BE49-F238E27FC236}">
                <a16:creationId xmlns:a16="http://schemas.microsoft.com/office/drawing/2014/main" id="{FA61FFD2-CE61-45BA-8FD8-1449867F7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44673-8C2F-4D8D-9DD2-DEAE73607594}"/>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412827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2F-51DB-4639-8CE5-EFDDD8860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241B29-BAC8-4285-88C2-1791825E2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D51A0-4A4F-40F9-8267-A0CB8323A6BA}"/>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5" name="Footer Placeholder 4">
            <a:extLst>
              <a:ext uri="{FF2B5EF4-FFF2-40B4-BE49-F238E27FC236}">
                <a16:creationId xmlns:a16="http://schemas.microsoft.com/office/drawing/2014/main" id="{96616B66-7FC2-4ADA-AF14-110DBC882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F487D-C77C-4073-BD59-FE1287E5179D}"/>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244803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38CE-18B2-4791-88B6-929491F78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D6B23-C1E4-439D-ADAA-750C99968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1970F8-4DF2-4476-A1F1-99E6A01913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368E30-527B-41DF-A8CD-0A3CED59FA4A}"/>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6" name="Footer Placeholder 5">
            <a:extLst>
              <a:ext uri="{FF2B5EF4-FFF2-40B4-BE49-F238E27FC236}">
                <a16:creationId xmlns:a16="http://schemas.microsoft.com/office/drawing/2014/main" id="{0B1B1FB7-AB33-497D-ADC6-280534BD4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1B7CB-BEB2-4A27-A47C-8DFECF35CB62}"/>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354404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31C0-EF1A-42DA-8C9F-0653761B44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72402-E350-4D4D-B9D5-A34FB46EF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285FA-621C-42CE-8B75-395AA9E2A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997EB-982A-478C-80BE-E308936150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F55F88-4E18-436B-BE14-EBE679BA19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A6FF6-0D59-43FD-9EE7-266C378DD16B}"/>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8" name="Footer Placeholder 7">
            <a:extLst>
              <a:ext uri="{FF2B5EF4-FFF2-40B4-BE49-F238E27FC236}">
                <a16:creationId xmlns:a16="http://schemas.microsoft.com/office/drawing/2014/main" id="{5B8D89E9-749D-4DD0-842B-E445A7AF9A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A12E93-5CE5-44CE-AFDE-ED61D419160C}"/>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194381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7648-98DF-4A74-A987-110337EC9A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7CB0E-B542-4AE5-AC6A-476DF751D38F}"/>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4" name="Footer Placeholder 3">
            <a:extLst>
              <a:ext uri="{FF2B5EF4-FFF2-40B4-BE49-F238E27FC236}">
                <a16:creationId xmlns:a16="http://schemas.microsoft.com/office/drawing/2014/main" id="{F542CD4A-A2A8-4F8F-803F-9B431832B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594862-06F4-44CA-8397-49B979081407}"/>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150061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A4AFD-F77B-43F7-B446-674A939848DE}"/>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3" name="Footer Placeholder 2">
            <a:extLst>
              <a:ext uri="{FF2B5EF4-FFF2-40B4-BE49-F238E27FC236}">
                <a16:creationId xmlns:a16="http://schemas.microsoft.com/office/drawing/2014/main" id="{87BE6B35-2675-4149-B30B-BD6848F29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BA9DD8-821C-4CAE-8133-236DD634709D}"/>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17193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B99B-0EDD-45AA-B3C8-B71BC5CE5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72197-0AF8-4B67-889F-800E1F5BA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A4D489-61EB-4FD7-988F-81F08E5B3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215AD-B478-468F-8EB6-C9018CC6B9A6}"/>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6" name="Footer Placeholder 5">
            <a:extLst>
              <a:ext uri="{FF2B5EF4-FFF2-40B4-BE49-F238E27FC236}">
                <a16:creationId xmlns:a16="http://schemas.microsoft.com/office/drawing/2014/main" id="{AE0D88C0-8965-44A3-85B5-EC543BEFF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BBFFB-A529-43E0-BD09-73EB16B0D40E}"/>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281658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ADE7-729B-404A-8B7A-1BF296303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D6A55-FE70-43F1-B196-6264A568C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479964-9C24-47D2-B044-46F023099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BC098-84C6-4D86-A7F2-E99F5F637D87}"/>
              </a:ext>
            </a:extLst>
          </p:cNvPr>
          <p:cNvSpPr>
            <a:spLocks noGrp="1"/>
          </p:cNvSpPr>
          <p:nvPr>
            <p:ph type="dt" sz="half" idx="10"/>
          </p:nvPr>
        </p:nvSpPr>
        <p:spPr/>
        <p:txBody>
          <a:bodyPr/>
          <a:lstStyle/>
          <a:p>
            <a:fld id="{CD27B7E4-9CB6-4D73-952F-89D2F9047172}" type="datetimeFigureOut">
              <a:rPr lang="en-US" smtClean="0"/>
              <a:t>5/17/2023</a:t>
            </a:fld>
            <a:endParaRPr lang="en-US"/>
          </a:p>
        </p:txBody>
      </p:sp>
      <p:sp>
        <p:nvSpPr>
          <p:cNvPr id="6" name="Footer Placeholder 5">
            <a:extLst>
              <a:ext uri="{FF2B5EF4-FFF2-40B4-BE49-F238E27FC236}">
                <a16:creationId xmlns:a16="http://schemas.microsoft.com/office/drawing/2014/main" id="{6F08B4B6-27CF-4EB5-9FA4-52449134F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20FF8-6D72-4266-9794-AD45AF1E7619}"/>
              </a:ext>
            </a:extLst>
          </p:cNvPr>
          <p:cNvSpPr>
            <a:spLocks noGrp="1"/>
          </p:cNvSpPr>
          <p:nvPr>
            <p:ph type="sldNum" sz="quarter" idx="12"/>
          </p:nvPr>
        </p:nvSpPr>
        <p:spPr/>
        <p:txBody>
          <a:bodyPr/>
          <a:lstStyle/>
          <a:p>
            <a:fld id="{512D92BA-B83A-4BD2-9EA2-FDA643C37EA4}" type="slidenum">
              <a:rPr lang="en-US" smtClean="0"/>
              <a:t>‹#›</a:t>
            </a:fld>
            <a:endParaRPr lang="en-US"/>
          </a:p>
        </p:txBody>
      </p:sp>
    </p:spTree>
    <p:extLst>
      <p:ext uri="{BB962C8B-B14F-4D97-AF65-F5344CB8AC3E}">
        <p14:creationId xmlns:p14="http://schemas.microsoft.com/office/powerpoint/2010/main" val="96088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DC57EA-9737-4EEB-9784-2AE4A55CD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B0ABA4-E5A1-4850-8B87-D5C774D13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E3EF3-C757-4A81-BCAD-D15A0D242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7B7E4-9CB6-4D73-952F-89D2F9047172}" type="datetimeFigureOut">
              <a:rPr lang="en-US" smtClean="0"/>
              <a:t>5/17/2023</a:t>
            </a:fld>
            <a:endParaRPr lang="en-US"/>
          </a:p>
        </p:txBody>
      </p:sp>
      <p:sp>
        <p:nvSpPr>
          <p:cNvPr id="5" name="Footer Placeholder 4">
            <a:extLst>
              <a:ext uri="{FF2B5EF4-FFF2-40B4-BE49-F238E27FC236}">
                <a16:creationId xmlns:a16="http://schemas.microsoft.com/office/drawing/2014/main" id="{C19067FB-5E5A-4914-9E69-4A8065142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82DC8C-1FFA-454D-88D0-AB446EC590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92BA-B83A-4BD2-9EA2-FDA643C37EA4}" type="slidenum">
              <a:rPr lang="en-US" smtClean="0"/>
              <a:t>‹#›</a:t>
            </a:fld>
            <a:endParaRPr lang="en-US"/>
          </a:p>
        </p:txBody>
      </p:sp>
    </p:spTree>
    <p:extLst>
      <p:ext uri="{BB962C8B-B14F-4D97-AF65-F5344CB8AC3E}">
        <p14:creationId xmlns:p14="http://schemas.microsoft.com/office/powerpoint/2010/main" val="403481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E5C-EBF6-465F-A310-3CF35560FFE3}"/>
              </a:ext>
            </a:extLst>
          </p:cNvPr>
          <p:cNvSpPr>
            <a:spLocks noGrp="1"/>
          </p:cNvSpPr>
          <p:nvPr>
            <p:ph type="ctrTitle"/>
          </p:nvPr>
        </p:nvSpPr>
        <p:spPr/>
        <p:txBody>
          <a:bodyPr>
            <a:normAutofit/>
          </a:bodyPr>
          <a:lstStyle/>
          <a:p>
            <a:r>
              <a:rPr lang="en-US" sz="6600" b="1" dirty="0"/>
              <a:t>ESCRA SAFETY TRAINING</a:t>
            </a:r>
            <a:br>
              <a:rPr lang="en-US" sz="6600" b="1" dirty="0"/>
            </a:br>
            <a:r>
              <a:rPr lang="en-US" sz="6600" b="1" dirty="0"/>
              <a:t>5/17/2023</a:t>
            </a:r>
          </a:p>
        </p:txBody>
      </p:sp>
      <p:sp>
        <p:nvSpPr>
          <p:cNvPr id="3" name="Subtitle 2">
            <a:extLst>
              <a:ext uri="{FF2B5EF4-FFF2-40B4-BE49-F238E27FC236}">
                <a16:creationId xmlns:a16="http://schemas.microsoft.com/office/drawing/2014/main" id="{D9F171B0-778C-4BBA-B736-FB97883D41F8}"/>
              </a:ext>
            </a:extLst>
          </p:cNvPr>
          <p:cNvSpPr>
            <a:spLocks noGrp="1"/>
          </p:cNvSpPr>
          <p:nvPr>
            <p:ph type="subTitle" idx="1"/>
          </p:nvPr>
        </p:nvSpPr>
        <p:spPr>
          <a:xfrm>
            <a:off x="1524000" y="3602038"/>
            <a:ext cx="9144000" cy="1991938"/>
          </a:xfrm>
        </p:spPr>
        <p:txBody>
          <a:bodyPr/>
          <a:lstStyle/>
          <a:p>
            <a:endParaRPr lang="en-US" dirty="0"/>
          </a:p>
          <a:p>
            <a:r>
              <a:rPr lang="en-US" sz="3200" b="1" dirty="0"/>
              <a:t>Sodium Hypochlorite (Bleach)</a:t>
            </a:r>
          </a:p>
          <a:p>
            <a:r>
              <a:rPr lang="en-US" sz="3200" b="1" dirty="0"/>
              <a:t>Univar – Liquichlor 12.5% Solution</a:t>
            </a:r>
          </a:p>
        </p:txBody>
      </p:sp>
    </p:spTree>
    <p:extLst>
      <p:ext uri="{BB962C8B-B14F-4D97-AF65-F5344CB8AC3E}">
        <p14:creationId xmlns:p14="http://schemas.microsoft.com/office/powerpoint/2010/main" val="44113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635B-FC5C-42FD-BEF0-E7C10FC7BB92}"/>
              </a:ext>
            </a:extLst>
          </p:cNvPr>
          <p:cNvSpPr>
            <a:spLocks noGrp="1"/>
          </p:cNvSpPr>
          <p:nvPr>
            <p:ph type="title"/>
          </p:nvPr>
        </p:nvSpPr>
        <p:spPr/>
        <p:txBody>
          <a:bodyPr>
            <a:normAutofit/>
          </a:bodyPr>
          <a:lstStyle/>
          <a:p>
            <a:pPr algn="ctr"/>
            <a:r>
              <a:rPr lang="en-US" sz="4000" b="1" dirty="0"/>
              <a:t>Sodium Hypochlorite (Bleach) Safety Information</a:t>
            </a:r>
            <a:endParaRPr lang="en-US" sz="4000" dirty="0"/>
          </a:p>
        </p:txBody>
      </p:sp>
      <p:sp>
        <p:nvSpPr>
          <p:cNvPr id="3" name="Content Placeholder 2">
            <a:extLst>
              <a:ext uri="{FF2B5EF4-FFF2-40B4-BE49-F238E27FC236}">
                <a16:creationId xmlns:a16="http://schemas.microsoft.com/office/drawing/2014/main" id="{FBB8C192-B21C-4FE8-B10F-53D797633BC1}"/>
              </a:ext>
            </a:extLst>
          </p:cNvPr>
          <p:cNvSpPr>
            <a:spLocks noGrp="1"/>
          </p:cNvSpPr>
          <p:nvPr>
            <p:ph idx="1"/>
          </p:nvPr>
        </p:nvSpPr>
        <p:spPr/>
        <p:txBody>
          <a:bodyPr>
            <a:normAutofit fontScale="92500" lnSpcReduction="10000"/>
          </a:bodyPr>
          <a:lstStyle/>
          <a:p>
            <a:r>
              <a:rPr lang="en-US" sz="3200" dirty="0"/>
              <a:t>Sodium Hypochlorite can be:</a:t>
            </a:r>
          </a:p>
          <a:p>
            <a:pPr lvl="1"/>
            <a:r>
              <a:rPr lang="en-US" sz="2800" dirty="0"/>
              <a:t>May be corrosive to metals.</a:t>
            </a:r>
          </a:p>
          <a:p>
            <a:pPr lvl="1"/>
            <a:r>
              <a:rPr lang="en-US" sz="2800" dirty="0"/>
              <a:t>Causes severe skin burns and eye damage.</a:t>
            </a:r>
          </a:p>
          <a:p>
            <a:pPr lvl="1"/>
            <a:r>
              <a:rPr lang="en-US" sz="2800" dirty="0"/>
              <a:t>Causes serious eye damage.</a:t>
            </a:r>
          </a:p>
          <a:p>
            <a:pPr lvl="1"/>
            <a:r>
              <a:rPr lang="en-US" sz="2800" dirty="0"/>
              <a:t>May be harmful if swallowed.</a:t>
            </a:r>
          </a:p>
          <a:p>
            <a:pPr lvl="1"/>
            <a:r>
              <a:rPr lang="en-US" sz="2800" dirty="0"/>
              <a:t>Very toxic to aquatic life with long lasting effects.</a:t>
            </a:r>
          </a:p>
          <a:p>
            <a:pPr lvl="1"/>
            <a:r>
              <a:rPr lang="en-US" sz="2800" dirty="0"/>
              <a:t>Very toxic to aquatic life.</a:t>
            </a:r>
          </a:p>
          <a:p>
            <a:pPr lvl="1"/>
            <a:endParaRPr lang="en-US" sz="2800" dirty="0"/>
          </a:p>
          <a:p>
            <a:r>
              <a:rPr lang="en-US" dirty="0"/>
              <a:t>Wash thoroughly after handling. Do not eat, drink or smoke when using this product. Do not breathe dust or mists. Wear protective gloves/ protective clothing/eye protection/face protection.</a:t>
            </a:r>
            <a:endParaRPr lang="en-US" sz="6000" dirty="0"/>
          </a:p>
        </p:txBody>
      </p:sp>
    </p:spTree>
    <p:extLst>
      <p:ext uri="{BB962C8B-B14F-4D97-AF65-F5344CB8AC3E}">
        <p14:creationId xmlns:p14="http://schemas.microsoft.com/office/powerpoint/2010/main" val="275260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429B-64FA-4988-B4DE-F932127570AD}"/>
              </a:ext>
            </a:extLst>
          </p:cNvPr>
          <p:cNvSpPr>
            <a:spLocks noGrp="1"/>
          </p:cNvSpPr>
          <p:nvPr>
            <p:ph type="title"/>
          </p:nvPr>
        </p:nvSpPr>
        <p:spPr/>
        <p:txBody>
          <a:bodyPr>
            <a:normAutofit/>
          </a:bodyPr>
          <a:lstStyle/>
          <a:p>
            <a:pPr algn="ctr"/>
            <a:r>
              <a:rPr lang="en-US" sz="4000" b="1" dirty="0"/>
              <a:t>Sodium Hypochlorite (Bleach) Safety Information</a:t>
            </a:r>
            <a:endParaRPr lang="en-US" sz="4000" dirty="0"/>
          </a:p>
        </p:txBody>
      </p:sp>
      <p:sp>
        <p:nvSpPr>
          <p:cNvPr id="3" name="Content Placeholder 2">
            <a:extLst>
              <a:ext uri="{FF2B5EF4-FFF2-40B4-BE49-F238E27FC236}">
                <a16:creationId xmlns:a16="http://schemas.microsoft.com/office/drawing/2014/main" id="{28BDFBC2-B747-4ACB-965C-CFAD0A23ECF9}"/>
              </a:ext>
            </a:extLst>
          </p:cNvPr>
          <p:cNvSpPr>
            <a:spLocks noGrp="1"/>
          </p:cNvSpPr>
          <p:nvPr>
            <p:ph idx="1"/>
          </p:nvPr>
        </p:nvSpPr>
        <p:spPr/>
        <p:txBody>
          <a:bodyPr/>
          <a:lstStyle/>
          <a:p>
            <a:r>
              <a:rPr lang="en-US" dirty="0"/>
              <a:t>IF INHALED: Remove person to fresh air and keep comfortable for breathing. </a:t>
            </a:r>
          </a:p>
          <a:p>
            <a:r>
              <a:rPr lang="en-US" dirty="0"/>
              <a:t>IF IN EYES: Rinse cautiously with water for several minutes. Remove contact lenses, if present and easy to do. Continue rinsing. IF ON</a:t>
            </a:r>
          </a:p>
          <a:p>
            <a:r>
              <a:rPr lang="en-US" dirty="0"/>
              <a:t>SKIN (or hair): Take off immediately all contaminated clothing. Rinse skin with water/shower for at least 15 minutes. </a:t>
            </a:r>
          </a:p>
          <a:p>
            <a:r>
              <a:rPr lang="en-US" dirty="0"/>
              <a:t>Seek medical attention immediately.</a:t>
            </a:r>
          </a:p>
          <a:p>
            <a:r>
              <a:rPr lang="en-US" dirty="0"/>
              <a:t>Wash contaminated clothing before reuse.</a:t>
            </a:r>
          </a:p>
        </p:txBody>
      </p:sp>
    </p:spTree>
    <p:extLst>
      <p:ext uri="{BB962C8B-B14F-4D97-AF65-F5344CB8AC3E}">
        <p14:creationId xmlns:p14="http://schemas.microsoft.com/office/powerpoint/2010/main" val="181145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04F5-58C2-ED40-1030-A68ED886BEC2}"/>
              </a:ext>
            </a:extLst>
          </p:cNvPr>
          <p:cNvSpPr>
            <a:spLocks noGrp="1"/>
          </p:cNvSpPr>
          <p:nvPr>
            <p:ph type="title"/>
          </p:nvPr>
        </p:nvSpPr>
        <p:spPr>
          <a:xfrm>
            <a:off x="645459" y="365125"/>
            <a:ext cx="10951285" cy="1325563"/>
          </a:xfrm>
        </p:spPr>
        <p:txBody>
          <a:bodyPr/>
          <a:lstStyle/>
          <a:p>
            <a:pPr algn="ctr"/>
            <a:r>
              <a:rPr lang="en-US" sz="4400" b="1" dirty="0"/>
              <a:t>Sodium Hypochlorite (Bleach) Safety Information</a:t>
            </a:r>
            <a:endParaRPr lang="en-US" dirty="0"/>
          </a:p>
        </p:txBody>
      </p:sp>
      <p:pic>
        <p:nvPicPr>
          <p:cNvPr id="5" name="Content Placeholder 4">
            <a:extLst>
              <a:ext uri="{FF2B5EF4-FFF2-40B4-BE49-F238E27FC236}">
                <a16:creationId xmlns:a16="http://schemas.microsoft.com/office/drawing/2014/main" id="{9EC179CD-FB59-A7F2-8C2E-88743D240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201" y="1804109"/>
            <a:ext cx="3349886" cy="4466515"/>
          </a:xfrm>
        </p:spPr>
      </p:pic>
      <p:pic>
        <p:nvPicPr>
          <p:cNvPr id="7" name="Picture 6">
            <a:extLst>
              <a:ext uri="{FF2B5EF4-FFF2-40B4-BE49-F238E27FC236}">
                <a16:creationId xmlns:a16="http://schemas.microsoft.com/office/drawing/2014/main" id="{A9AD73C8-B5BF-FD91-0417-0AC079AC7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330" y="1804110"/>
            <a:ext cx="3349886" cy="4466515"/>
          </a:xfrm>
          <a:prstGeom prst="rect">
            <a:avLst/>
          </a:prstGeom>
        </p:spPr>
      </p:pic>
    </p:spTree>
    <p:extLst>
      <p:ext uri="{BB962C8B-B14F-4D97-AF65-F5344CB8AC3E}">
        <p14:creationId xmlns:p14="http://schemas.microsoft.com/office/powerpoint/2010/main" val="25923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8F55-385E-40E5-B3A6-5AA40586E2E5}"/>
              </a:ext>
            </a:extLst>
          </p:cNvPr>
          <p:cNvSpPr>
            <a:spLocks noGrp="1"/>
          </p:cNvSpPr>
          <p:nvPr>
            <p:ph type="title"/>
          </p:nvPr>
        </p:nvSpPr>
        <p:spPr/>
        <p:txBody>
          <a:bodyPr>
            <a:normAutofit fontScale="90000"/>
          </a:bodyPr>
          <a:lstStyle/>
          <a:p>
            <a:pPr algn="ctr"/>
            <a:br>
              <a:rPr lang="en-US" dirty="0"/>
            </a:br>
            <a:r>
              <a:rPr lang="en-US" b="1" dirty="0"/>
              <a:t>Sodium Hypochlorite (Bleach) Safety Information</a:t>
            </a:r>
            <a:br>
              <a:rPr lang="en-US" dirty="0"/>
            </a:br>
            <a:endParaRPr lang="en-US" dirty="0"/>
          </a:p>
        </p:txBody>
      </p:sp>
      <p:sp>
        <p:nvSpPr>
          <p:cNvPr id="3" name="Content Placeholder 2">
            <a:extLst>
              <a:ext uri="{FF2B5EF4-FFF2-40B4-BE49-F238E27FC236}">
                <a16:creationId xmlns:a16="http://schemas.microsoft.com/office/drawing/2014/main" id="{E9199B51-E438-411C-B852-E7B6F4F7CB71}"/>
              </a:ext>
            </a:extLst>
          </p:cNvPr>
          <p:cNvSpPr>
            <a:spLocks noGrp="1"/>
          </p:cNvSpPr>
          <p:nvPr>
            <p:ph idx="1"/>
          </p:nvPr>
        </p:nvSpPr>
        <p:spPr/>
        <p:txBody>
          <a:bodyPr/>
          <a:lstStyle/>
          <a:p>
            <a:r>
              <a:rPr lang="en-US" dirty="0"/>
              <a:t>What Is Bleach AKA Sodium Hypochlorite?</a:t>
            </a:r>
            <a:br>
              <a:rPr lang="en-US" dirty="0"/>
            </a:br>
            <a:endParaRPr lang="en-US" dirty="0"/>
          </a:p>
          <a:p>
            <a:r>
              <a:rPr lang="en-US" dirty="0"/>
              <a:t>Sodium hypochlorite is a green/yellow liquid that smells like chlorine. It is a chemical compound comprised of sodium cation and hypochlorite anion, two compounds with charges that attract one another.</a:t>
            </a:r>
          </a:p>
          <a:p>
            <a:endParaRPr lang="en-US" dirty="0"/>
          </a:p>
        </p:txBody>
      </p:sp>
    </p:spTree>
    <p:extLst>
      <p:ext uri="{BB962C8B-B14F-4D97-AF65-F5344CB8AC3E}">
        <p14:creationId xmlns:p14="http://schemas.microsoft.com/office/powerpoint/2010/main" val="118001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5AF4-B98E-4E03-87DA-D48E2D0001A7}"/>
              </a:ext>
            </a:extLst>
          </p:cNvPr>
          <p:cNvSpPr>
            <a:spLocks noGrp="1"/>
          </p:cNvSpPr>
          <p:nvPr>
            <p:ph type="title"/>
          </p:nvPr>
        </p:nvSpPr>
        <p:spPr/>
        <p:txBody>
          <a:bodyPr>
            <a:normAutofit fontScale="90000"/>
          </a:bodyPr>
          <a:lstStyle/>
          <a:p>
            <a:pPr algn="ctr"/>
            <a:br>
              <a:rPr lang="en-US" b="1" dirty="0"/>
            </a:br>
            <a:r>
              <a:rPr lang="en-US" b="1" dirty="0"/>
              <a:t>Sodium Hypochlorite (Bleach) Safety Information</a:t>
            </a:r>
            <a:br>
              <a:rPr lang="en-US" dirty="0"/>
            </a:br>
            <a:endParaRPr lang="en-US" dirty="0"/>
          </a:p>
        </p:txBody>
      </p:sp>
      <p:sp>
        <p:nvSpPr>
          <p:cNvPr id="3" name="Content Placeholder 2">
            <a:extLst>
              <a:ext uri="{FF2B5EF4-FFF2-40B4-BE49-F238E27FC236}">
                <a16:creationId xmlns:a16="http://schemas.microsoft.com/office/drawing/2014/main" id="{C5738D01-59D2-458C-97F2-25D164FC4B96}"/>
              </a:ext>
            </a:extLst>
          </p:cNvPr>
          <p:cNvSpPr>
            <a:spLocks noGrp="1"/>
          </p:cNvSpPr>
          <p:nvPr>
            <p:ph idx="1"/>
          </p:nvPr>
        </p:nvSpPr>
        <p:spPr/>
        <p:txBody>
          <a:bodyPr>
            <a:normAutofit lnSpcReduction="10000"/>
          </a:bodyPr>
          <a:lstStyle/>
          <a:p>
            <a:r>
              <a:rPr lang="en-US" dirty="0"/>
              <a:t>The Benefits of Bleach (Sodium Hypochlorite)</a:t>
            </a:r>
            <a:br>
              <a:rPr lang="en-US" dirty="0"/>
            </a:br>
            <a:endParaRPr lang="en-US" dirty="0"/>
          </a:p>
          <a:p>
            <a:r>
              <a:rPr lang="en-US" dirty="0"/>
              <a:t>Bleach or sodium hypochlorite can be hazardous, when used properly, it can make the world at large a much healthier place. Here is a short list of some of the common residential and industrial uses for sodium hypochlorite:</a:t>
            </a:r>
          </a:p>
          <a:p>
            <a:pPr lvl="1"/>
            <a:r>
              <a:rPr lang="en-US" dirty="0"/>
              <a:t>Bleaching (both in homes and in hospitals, businesses and other public places)</a:t>
            </a:r>
          </a:p>
          <a:p>
            <a:pPr lvl="1"/>
            <a:r>
              <a:rPr lang="en-US" dirty="0"/>
              <a:t>Disinfection</a:t>
            </a:r>
          </a:p>
          <a:p>
            <a:pPr lvl="1"/>
            <a:r>
              <a:rPr lang="en-US" dirty="0"/>
              <a:t>Deodorizing</a:t>
            </a:r>
          </a:p>
          <a:p>
            <a:pPr lvl="1"/>
            <a:r>
              <a:rPr lang="en-US" dirty="0"/>
              <a:t>Stain Removal</a:t>
            </a:r>
          </a:p>
          <a:p>
            <a:pPr lvl="1"/>
            <a:r>
              <a:rPr lang="en-US" dirty="0"/>
              <a:t>Water Treatment (for the public)</a:t>
            </a:r>
          </a:p>
          <a:p>
            <a:pPr marL="0" indent="0">
              <a:buNone/>
            </a:pPr>
            <a:endParaRPr lang="en-US" dirty="0"/>
          </a:p>
        </p:txBody>
      </p:sp>
    </p:spTree>
    <p:extLst>
      <p:ext uri="{BB962C8B-B14F-4D97-AF65-F5344CB8AC3E}">
        <p14:creationId xmlns:p14="http://schemas.microsoft.com/office/powerpoint/2010/main" val="233382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C80B-664A-4991-864E-0B2187E485E6}"/>
              </a:ext>
            </a:extLst>
          </p:cNvPr>
          <p:cNvSpPr>
            <a:spLocks noGrp="1"/>
          </p:cNvSpPr>
          <p:nvPr>
            <p:ph type="title"/>
          </p:nvPr>
        </p:nvSpPr>
        <p:spPr/>
        <p:txBody>
          <a:bodyPr>
            <a:normAutofit/>
          </a:bodyPr>
          <a:lstStyle/>
          <a:p>
            <a:pPr algn="ctr"/>
            <a:r>
              <a:rPr lang="en-US" sz="4000" b="1" dirty="0"/>
              <a:t>Sodium Hypochlorite (Bleach) Safety Information</a:t>
            </a:r>
            <a:endParaRPr lang="en-US" sz="4000" dirty="0"/>
          </a:p>
        </p:txBody>
      </p:sp>
      <p:pic>
        <p:nvPicPr>
          <p:cNvPr id="7" name="Content Placeholder 6">
            <a:extLst>
              <a:ext uri="{FF2B5EF4-FFF2-40B4-BE49-F238E27FC236}">
                <a16:creationId xmlns:a16="http://schemas.microsoft.com/office/drawing/2014/main" id="{539E9829-1A0D-53D5-4988-1E773A6F70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55415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4896-68FC-4621-921E-79608E8FD521}"/>
              </a:ext>
            </a:extLst>
          </p:cNvPr>
          <p:cNvSpPr>
            <a:spLocks noGrp="1"/>
          </p:cNvSpPr>
          <p:nvPr>
            <p:ph type="title"/>
          </p:nvPr>
        </p:nvSpPr>
        <p:spPr/>
        <p:txBody>
          <a:bodyPr>
            <a:normAutofit/>
          </a:bodyPr>
          <a:lstStyle/>
          <a:p>
            <a:pPr algn="ctr"/>
            <a:r>
              <a:rPr lang="en-US" sz="4000" b="1" dirty="0"/>
              <a:t>Sodium Hypochlorite (Bleach) Safety Information</a:t>
            </a:r>
            <a:endParaRPr lang="en-US" sz="4000" dirty="0"/>
          </a:p>
        </p:txBody>
      </p:sp>
      <p:sp>
        <p:nvSpPr>
          <p:cNvPr id="3" name="Content Placeholder 2">
            <a:extLst>
              <a:ext uri="{FF2B5EF4-FFF2-40B4-BE49-F238E27FC236}">
                <a16:creationId xmlns:a16="http://schemas.microsoft.com/office/drawing/2014/main" id="{8BB4BB06-E336-4876-9810-EF16E30F8F15}"/>
              </a:ext>
            </a:extLst>
          </p:cNvPr>
          <p:cNvSpPr>
            <a:spLocks noGrp="1"/>
          </p:cNvSpPr>
          <p:nvPr>
            <p:ph idx="1"/>
          </p:nvPr>
        </p:nvSpPr>
        <p:spPr/>
        <p:txBody>
          <a:bodyPr/>
          <a:lstStyle/>
          <a:p>
            <a:r>
              <a:rPr lang="en-US" dirty="0"/>
              <a:t>Sodium Hypochlorite (Bleach) is commonly used at ESCRA to treat Foaming outbreaks in the VLR tanks.</a:t>
            </a:r>
          </a:p>
          <a:p>
            <a:r>
              <a:rPr lang="en-US" dirty="0"/>
              <a:t>Sodium Hypochlorite is surface applied with a sprayer to the affected areas of the VLR and VLR outfall tank.</a:t>
            </a:r>
          </a:p>
          <a:p>
            <a:r>
              <a:rPr lang="en-US" dirty="0"/>
              <a:t>Sodium Hypochlorite is surface applied to the foam rather then injected into the mixed liquor solution so not to negatively effect the organism in the mixed liquor.</a:t>
            </a:r>
          </a:p>
        </p:txBody>
      </p:sp>
    </p:spTree>
    <p:extLst>
      <p:ext uri="{BB962C8B-B14F-4D97-AF65-F5344CB8AC3E}">
        <p14:creationId xmlns:p14="http://schemas.microsoft.com/office/powerpoint/2010/main" val="248552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8E44-CD9A-55C0-57EF-BA749A6BD99E}"/>
              </a:ext>
            </a:extLst>
          </p:cNvPr>
          <p:cNvSpPr>
            <a:spLocks noGrp="1"/>
          </p:cNvSpPr>
          <p:nvPr>
            <p:ph type="title"/>
          </p:nvPr>
        </p:nvSpPr>
        <p:spPr>
          <a:xfrm>
            <a:off x="528918" y="365125"/>
            <a:ext cx="10972800" cy="1325563"/>
          </a:xfrm>
        </p:spPr>
        <p:txBody>
          <a:bodyPr/>
          <a:lstStyle/>
          <a:p>
            <a:r>
              <a:rPr lang="en-US" sz="4400" b="1" dirty="0"/>
              <a:t>Sodium Hypochlorite (Bleach) Safety Information</a:t>
            </a:r>
            <a:endParaRPr lang="en-US" dirty="0"/>
          </a:p>
        </p:txBody>
      </p:sp>
      <p:pic>
        <p:nvPicPr>
          <p:cNvPr id="5" name="Content Placeholder 4">
            <a:extLst>
              <a:ext uri="{FF2B5EF4-FFF2-40B4-BE49-F238E27FC236}">
                <a16:creationId xmlns:a16="http://schemas.microsoft.com/office/drawing/2014/main" id="{B6317082-1530-20C5-7088-EF2E160D1C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918" y="1933201"/>
            <a:ext cx="5801784" cy="4351338"/>
          </a:xfrm>
        </p:spPr>
      </p:pic>
      <p:pic>
        <p:nvPicPr>
          <p:cNvPr id="7" name="Picture 6">
            <a:extLst>
              <a:ext uri="{FF2B5EF4-FFF2-40B4-BE49-F238E27FC236}">
                <a16:creationId xmlns:a16="http://schemas.microsoft.com/office/drawing/2014/main" id="{E04A0E07-2322-624E-553B-361B2621B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441" y="1548504"/>
            <a:ext cx="3734697" cy="4979596"/>
          </a:xfrm>
          <a:prstGeom prst="rect">
            <a:avLst/>
          </a:prstGeom>
        </p:spPr>
      </p:pic>
    </p:spTree>
    <p:extLst>
      <p:ext uri="{BB962C8B-B14F-4D97-AF65-F5344CB8AC3E}">
        <p14:creationId xmlns:p14="http://schemas.microsoft.com/office/powerpoint/2010/main" val="352012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6CD3-0832-488F-9DC8-B45C1FBA6E52}"/>
              </a:ext>
            </a:extLst>
          </p:cNvPr>
          <p:cNvSpPr>
            <a:spLocks noGrp="1"/>
          </p:cNvSpPr>
          <p:nvPr>
            <p:ph type="title"/>
          </p:nvPr>
        </p:nvSpPr>
        <p:spPr/>
        <p:txBody>
          <a:bodyPr>
            <a:normAutofit/>
          </a:bodyPr>
          <a:lstStyle/>
          <a:p>
            <a:pPr algn="ctr"/>
            <a:r>
              <a:rPr lang="en-US" sz="4000" b="1" dirty="0"/>
              <a:t>Sodium Hypochlorite (Bleach) Safety Information</a:t>
            </a:r>
            <a:endParaRPr lang="en-US" sz="4000" dirty="0"/>
          </a:p>
        </p:txBody>
      </p:sp>
      <p:sp>
        <p:nvSpPr>
          <p:cNvPr id="3" name="Content Placeholder 2">
            <a:extLst>
              <a:ext uri="{FF2B5EF4-FFF2-40B4-BE49-F238E27FC236}">
                <a16:creationId xmlns:a16="http://schemas.microsoft.com/office/drawing/2014/main" id="{F896064D-E771-4C44-B3B7-67C69E88CBC0}"/>
              </a:ext>
            </a:extLst>
          </p:cNvPr>
          <p:cNvSpPr>
            <a:spLocks noGrp="1"/>
          </p:cNvSpPr>
          <p:nvPr>
            <p:ph idx="1"/>
          </p:nvPr>
        </p:nvSpPr>
        <p:spPr/>
        <p:txBody>
          <a:bodyPr>
            <a:normAutofit/>
          </a:bodyPr>
          <a:lstStyle/>
          <a:p>
            <a:r>
              <a:rPr lang="en-US" dirty="0"/>
              <a:t>The dilution of bleach should always be water. The following should NEVER be mixed with bleach:</a:t>
            </a:r>
          </a:p>
          <a:p>
            <a:pPr lvl="1"/>
            <a:r>
              <a:rPr lang="en-US" dirty="0"/>
              <a:t>Acidic toilet bowl cleaners – this can result in deadly, toxic fumes as it creates acidic products mixed with bleach create chlorine gas. This also includes vinegar.</a:t>
            </a:r>
          </a:p>
          <a:p>
            <a:pPr lvl="1"/>
            <a:r>
              <a:rPr lang="en-US" dirty="0"/>
              <a:t>Ammonia – mixing bleach with ammonia will create chloramine vapors, which is a highly toxic and potentially deadly gas. Check the ingredients on other cleaners you may use to ensure none have ammonia in them should you try to mix them with bleach.</a:t>
            </a:r>
          </a:p>
          <a:p>
            <a:pPr lvl="1"/>
            <a:r>
              <a:rPr lang="en-US" dirty="0"/>
              <a:t>Different brands of one kind of products – bleach can be unstable; mixing it with a variety of other chemicals can cause toxic vapors and mixtures</a:t>
            </a:r>
          </a:p>
          <a:p>
            <a:endParaRPr lang="en-US" dirty="0"/>
          </a:p>
        </p:txBody>
      </p:sp>
    </p:spTree>
    <p:extLst>
      <p:ext uri="{BB962C8B-B14F-4D97-AF65-F5344CB8AC3E}">
        <p14:creationId xmlns:p14="http://schemas.microsoft.com/office/powerpoint/2010/main" val="112896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8CF3-6123-25F0-A07D-2763F07697E3}"/>
              </a:ext>
            </a:extLst>
          </p:cNvPr>
          <p:cNvSpPr>
            <a:spLocks noGrp="1"/>
          </p:cNvSpPr>
          <p:nvPr>
            <p:ph type="title"/>
          </p:nvPr>
        </p:nvSpPr>
        <p:spPr>
          <a:xfrm>
            <a:off x="634701" y="365125"/>
            <a:ext cx="11037346" cy="1325563"/>
          </a:xfrm>
        </p:spPr>
        <p:txBody>
          <a:bodyPr/>
          <a:lstStyle/>
          <a:p>
            <a:pPr algn="ctr"/>
            <a:r>
              <a:rPr lang="en-US" sz="4400" b="1" dirty="0"/>
              <a:t>Sodium Hypochlorite (Bleach) Safety Information</a:t>
            </a:r>
            <a:endParaRPr lang="en-US" dirty="0"/>
          </a:p>
        </p:txBody>
      </p:sp>
      <p:pic>
        <p:nvPicPr>
          <p:cNvPr id="5" name="Content Placeholder 4">
            <a:extLst>
              <a:ext uri="{FF2B5EF4-FFF2-40B4-BE49-F238E27FC236}">
                <a16:creationId xmlns:a16="http://schemas.microsoft.com/office/drawing/2014/main" id="{DC7A4872-D93E-C87C-DCA1-B46BBAD154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727" y="1690688"/>
            <a:ext cx="3263503" cy="4351338"/>
          </a:xfrm>
        </p:spPr>
      </p:pic>
      <p:pic>
        <p:nvPicPr>
          <p:cNvPr id="7" name="Picture 6">
            <a:extLst>
              <a:ext uri="{FF2B5EF4-FFF2-40B4-BE49-F238E27FC236}">
                <a16:creationId xmlns:a16="http://schemas.microsoft.com/office/drawing/2014/main" id="{BB1B8F0B-8F01-D6CC-D37F-D43298154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256" y="1690688"/>
            <a:ext cx="3263503" cy="4351337"/>
          </a:xfrm>
          <a:prstGeom prst="rect">
            <a:avLst/>
          </a:prstGeom>
        </p:spPr>
      </p:pic>
    </p:spTree>
    <p:extLst>
      <p:ext uri="{BB962C8B-B14F-4D97-AF65-F5344CB8AC3E}">
        <p14:creationId xmlns:p14="http://schemas.microsoft.com/office/powerpoint/2010/main" val="74427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E5EC-D099-4FC2-B75A-0F475534ED71}"/>
              </a:ext>
            </a:extLst>
          </p:cNvPr>
          <p:cNvSpPr>
            <a:spLocks noGrp="1"/>
          </p:cNvSpPr>
          <p:nvPr>
            <p:ph type="title"/>
          </p:nvPr>
        </p:nvSpPr>
        <p:spPr/>
        <p:txBody>
          <a:bodyPr>
            <a:normAutofit/>
          </a:bodyPr>
          <a:lstStyle/>
          <a:p>
            <a:pPr algn="ctr"/>
            <a:r>
              <a:rPr lang="en-US" sz="4000" b="1" dirty="0"/>
              <a:t>Sodium Hypochlorite (Bleach) Safety Information</a:t>
            </a:r>
            <a:endParaRPr lang="en-US" sz="4000" dirty="0"/>
          </a:p>
        </p:txBody>
      </p:sp>
      <p:sp>
        <p:nvSpPr>
          <p:cNvPr id="3" name="Content Placeholder 2">
            <a:extLst>
              <a:ext uri="{FF2B5EF4-FFF2-40B4-BE49-F238E27FC236}">
                <a16:creationId xmlns:a16="http://schemas.microsoft.com/office/drawing/2014/main" id="{AAA407C2-ACA0-4FB7-B03E-627912CEABDE}"/>
              </a:ext>
            </a:extLst>
          </p:cNvPr>
          <p:cNvSpPr>
            <a:spLocks noGrp="1"/>
          </p:cNvSpPr>
          <p:nvPr>
            <p:ph idx="1"/>
          </p:nvPr>
        </p:nvSpPr>
        <p:spPr/>
        <p:txBody>
          <a:bodyPr>
            <a:normAutofit/>
          </a:bodyPr>
          <a:lstStyle/>
          <a:p>
            <a:r>
              <a:rPr lang="en-US" dirty="0"/>
              <a:t>The NIOSH recommended exposure limit is 0.5 part per million (ppm), which should not be exceeded during any 15 minute work period. The American Industrial Hygiene Association recommends a Workplace Environmental Exposure Level of 2 mg/m (milligrams of a chemical in a cubic meter of air) for a 15 minute work period.</a:t>
            </a:r>
          </a:p>
          <a:p>
            <a:r>
              <a:rPr lang="en-US" dirty="0"/>
              <a:t>For those businesses and industries with employees using bleach, proper workplace controls and practices need to be implemented and personal protective equipment (PPE) need to be provided, including eyewear, clothing and gloves.</a:t>
            </a:r>
          </a:p>
        </p:txBody>
      </p:sp>
    </p:spTree>
    <p:extLst>
      <p:ext uri="{BB962C8B-B14F-4D97-AF65-F5344CB8AC3E}">
        <p14:creationId xmlns:p14="http://schemas.microsoft.com/office/powerpoint/2010/main" val="3633795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663</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ESCRA SAFETY TRAINING 5/17/2023</vt:lpstr>
      <vt:lpstr> Sodium Hypochlorite (Bleach) Safety Information </vt:lpstr>
      <vt:lpstr> Sodium Hypochlorite (Bleach) Safety Information </vt:lpstr>
      <vt:lpstr>Sodium Hypochlorite (Bleach) Safety Information</vt:lpstr>
      <vt:lpstr>Sodium Hypochlorite (Bleach) Safety Information</vt:lpstr>
      <vt:lpstr>Sodium Hypochlorite (Bleach) Safety Information</vt:lpstr>
      <vt:lpstr>Sodium Hypochlorite (Bleach) Safety Information</vt:lpstr>
      <vt:lpstr>Sodium Hypochlorite (Bleach) Safety Information</vt:lpstr>
      <vt:lpstr>Sodium Hypochlorite (Bleach) Safety Information</vt:lpstr>
      <vt:lpstr>Sodium Hypochlorite (Bleach) Safety Information</vt:lpstr>
      <vt:lpstr>Sodium Hypochlorite (Bleach) Safety Information</vt:lpstr>
      <vt:lpstr>Sodium Hypochlorite (Bleach) Safety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ESCRA SAFETY TRAINING 5/20/2020</dc:title>
  <dc:creator>Scott Bailey</dc:creator>
  <cp:lastModifiedBy>Nicki Milligan</cp:lastModifiedBy>
  <cp:revision>10</cp:revision>
  <dcterms:created xsi:type="dcterms:W3CDTF">2020-05-20T11:42:53Z</dcterms:created>
  <dcterms:modified xsi:type="dcterms:W3CDTF">2023-05-17T15:36:37Z</dcterms:modified>
</cp:coreProperties>
</file>